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  <p:sldMasterId id="2147483675" r:id="rId3"/>
  </p:sldMasterIdLst>
  <p:notesMasterIdLst>
    <p:notesMasterId r:id="rId41"/>
  </p:notesMasterIdLst>
  <p:handoutMasterIdLst>
    <p:handoutMasterId r:id="rId42"/>
  </p:handoutMasterIdLst>
  <p:sldIdLst>
    <p:sldId id="285" r:id="rId4"/>
    <p:sldId id="335" r:id="rId5"/>
    <p:sldId id="280" r:id="rId6"/>
    <p:sldId id="336" r:id="rId7"/>
    <p:sldId id="338" r:id="rId8"/>
    <p:sldId id="339" r:id="rId9"/>
    <p:sldId id="340" r:id="rId10"/>
    <p:sldId id="258" r:id="rId11"/>
    <p:sldId id="277" r:id="rId12"/>
    <p:sldId id="294" r:id="rId13"/>
    <p:sldId id="293" r:id="rId14"/>
    <p:sldId id="295" r:id="rId15"/>
    <p:sldId id="297" r:id="rId16"/>
    <p:sldId id="298" r:id="rId17"/>
    <p:sldId id="299" r:id="rId18"/>
    <p:sldId id="300" r:id="rId19"/>
    <p:sldId id="303" r:id="rId20"/>
    <p:sldId id="304" r:id="rId21"/>
    <p:sldId id="306" r:id="rId22"/>
    <p:sldId id="307" r:id="rId23"/>
    <p:sldId id="308" r:id="rId24"/>
    <p:sldId id="313" r:id="rId25"/>
    <p:sldId id="342" r:id="rId26"/>
    <p:sldId id="309" r:id="rId27"/>
    <p:sldId id="344" r:id="rId28"/>
    <p:sldId id="314" r:id="rId29"/>
    <p:sldId id="315" r:id="rId30"/>
    <p:sldId id="316" r:id="rId31"/>
    <p:sldId id="317" r:id="rId32"/>
    <p:sldId id="286" r:id="rId33"/>
    <p:sldId id="281" r:id="rId34"/>
    <p:sldId id="279" r:id="rId35"/>
    <p:sldId id="329" r:id="rId36"/>
    <p:sldId id="330" r:id="rId37"/>
    <p:sldId id="331" r:id="rId38"/>
    <p:sldId id="333" r:id="rId39"/>
    <p:sldId id="334" r:id="rId40"/>
  </p:sldIdLst>
  <p:sldSz cx="13004800" cy="9753600"/>
  <p:notesSz cx="6797675" cy="9926638"/>
  <p:embeddedFontLst>
    <p:embeddedFont>
      <p:font typeface="Lato Light" panose="020F0302020204030203" charset="-18"/>
      <p:regular r:id="rId43"/>
      <p:italic r:id="rId44"/>
    </p:embeddedFont>
    <p:embeddedFont>
      <p:font typeface="Lato Bold" panose="020B0604020202020204" charset="-18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Lato" panose="020B0604020202020204" charset="-18"/>
      <p:regular r:id="rId50"/>
      <p:bold r:id="rId51"/>
      <p:italic r:id="rId52"/>
      <p:boldItalic r:id="rId53"/>
    </p:embeddedFont>
  </p:embeddedFontLst>
  <p:defaultTextStyle>
    <a:lvl1pPr algn="ctr" defTabSz="584140">
      <a:defRPr sz="3600">
        <a:latin typeface="+mn-lt"/>
        <a:ea typeface="+mn-ea"/>
        <a:cs typeface="+mn-cs"/>
        <a:sym typeface="Helvetica Light"/>
      </a:defRPr>
    </a:lvl1pPr>
    <a:lvl2pPr indent="228577" algn="ctr" defTabSz="584140">
      <a:defRPr sz="3600">
        <a:latin typeface="+mn-lt"/>
        <a:ea typeface="+mn-ea"/>
        <a:cs typeface="+mn-cs"/>
        <a:sym typeface="Helvetica Light"/>
      </a:defRPr>
    </a:lvl2pPr>
    <a:lvl3pPr indent="457152" algn="ctr" defTabSz="584140">
      <a:defRPr sz="3600">
        <a:latin typeface="+mn-lt"/>
        <a:ea typeface="+mn-ea"/>
        <a:cs typeface="+mn-cs"/>
        <a:sym typeface="Helvetica Light"/>
      </a:defRPr>
    </a:lvl3pPr>
    <a:lvl4pPr indent="685729" algn="ctr" defTabSz="584140">
      <a:defRPr sz="3600">
        <a:latin typeface="+mn-lt"/>
        <a:ea typeface="+mn-ea"/>
        <a:cs typeface="+mn-cs"/>
        <a:sym typeface="Helvetica Light"/>
      </a:defRPr>
    </a:lvl4pPr>
    <a:lvl5pPr indent="914307" algn="ctr" defTabSz="584140">
      <a:defRPr sz="3600">
        <a:latin typeface="+mn-lt"/>
        <a:ea typeface="+mn-ea"/>
        <a:cs typeface="+mn-cs"/>
        <a:sym typeface="Helvetica Light"/>
      </a:defRPr>
    </a:lvl5pPr>
    <a:lvl6pPr indent="1142883" algn="ctr" defTabSz="584140">
      <a:defRPr sz="3600">
        <a:latin typeface="+mn-lt"/>
        <a:ea typeface="+mn-ea"/>
        <a:cs typeface="+mn-cs"/>
        <a:sym typeface="Helvetica Light"/>
      </a:defRPr>
    </a:lvl6pPr>
    <a:lvl7pPr indent="1371460" algn="ctr" defTabSz="584140">
      <a:defRPr sz="3600">
        <a:latin typeface="+mn-lt"/>
        <a:ea typeface="+mn-ea"/>
        <a:cs typeface="+mn-cs"/>
        <a:sym typeface="Helvetica Light"/>
      </a:defRPr>
    </a:lvl7pPr>
    <a:lvl8pPr indent="1600038" algn="ctr" defTabSz="584140">
      <a:defRPr sz="3600">
        <a:latin typeface="+mn-lt"/>
        <a:ea typeface="+mn-ea"/>
        <a:cs typeface="+mn-cs"/>
        <a:sym typeface="Helvetica Light"/>
      </a:defRPr>
    </a:lvl8pPr>
    <a:lvl9pPr indent="1828612" algn="ctr" defTabSz="58414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6" autoAdjust="0"/>
  </p:normalViewPr>
  <p:slideViewPr>
    <p:cSldViewPr>
      <p:cViewPr varScale="1">
        <p:scale>
          <a:sx n="61" d="100"/>
          <a:sy n="61" d="100"/>
        </p:scale>
        <p:origin x="-1464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5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0856-41AF-44EC-B938-866AB63581EA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2604B911-6B4D-4E7F-83BD-0DB4805B3BE2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ZUS</a:t>
          </a:r>
          <a:endParaRPr lang="pl-PL" dirty="0">
            <a:latin typeface="Lato" panose="020B0604020202020204" charset="-18"/>
          </a:endParaRPr>
        </a:p>
      </dgm:t>
    </dgm:pt>
    <dgm:pt modelId="{15FF7BAB-E058-4555-92ED-2B706CC42381}" type="parTrans" cxnId="{ACFA269E-910B-4D24-BAC0-24CAFDC0D23B}">
      <dgm:prSet/>
      <dgm:spPr/>
      <dgm:t>
        <a:bodyPr/>
        <a:lstStyle/>
        <a:p>
          <a:endParaRPr lang="pl-PL"/>
        </a:p>
      </dgm:t>
    </dgm:pt>
    <dgm:pt modelId="{24D0AE35-735D-41C0-925F-5E3C984C8ED4}" type="sibTrans" cxnId="{ACFA269E-910B-4D24-BAC0-24CAFDC0D23B}">
      <dgm:prSet/>
      <dgm:spPr/>
      <dgm:t>
        <a:bodyPr/>
        <a:lstStyle/>
        <a:p>
          <a:endParaRPr lang="pl-PL"/>
        </a:p>
      </dgm:t>
    </dgm:pt>
    <dgm:pt modelId="{82504AC9-D034-414C-9189-9C22D89092CF}">
      <dgm:prSet phldrT="[Tekst]" custT="1"/>
      <dgm:spPr/>
      <dgm:t>
        <a:bodyPr/>
        <a:lstStyle/>
        <a:p>
          <a:r>
            <a:rPr lang="pl-PL" sz="2000" dirty="0" smtClean="0">
              <a:latin typeface="Lato" panose="020B0604020202020204" charset="-18"/>
            </a:rPr>
            <a:t>przekazanie e-ZLA do systemu ZUS</a:t>
          </a:r>
          <a:endParaRPr lang="pl-PL" sz="2000" dirty="0">
            <a:latin typeface="Lato" panose="020B0604020202020204" charset="-18"/>
          </a:endParaRPr>
        </a:p>
      </dgm:t>
    </dgm:pt>
    <dgm:pt modelId="{E9DD71DF-95F8-4130-9D98-FD379B081F5E}" type="parTrans" cxnId="{11E96BF5-0CC2-4AF5-ACCC-D9DA31AB167F}">
      <dgm:prSet/>
      <dgm:spPr/>
      <dgm:t>
        <a:bodyPr/>
        <a:lstStyle/>
        <a:p>
          <a:endParaRPr lang="pl-PL"/>
        </a:p>
      </dgm:t>
    </dgm:pt>
    <dgm:pt modelId="{0CCD71E9-E827-4B05-A005-B7D33889CAD5}" type="sibTrans" cxnId="{11E96BF5-0CC2-4AF5-ACCC-D9DA31AB167F}">
      <dgm:prSet/>
      <dgm:spPr/>
      <dgm:t>
        <a:bodyPr/>
        <a:lstStyle/>
        <a:p>
          <a:endParaRPr lang="pl-PL"/>
        </a:p>
      </dgm:t>
    </dgm:pt>
    <dgm:pt modelId="{DAE3C8A0-9093-4FC6-99A9-8C4E6B118E22}">
      <dgm:prSet phldrT="[Tekst]" custT="1"/>
      <dgm:spPr/>
      <dgm:t>
        <a:bodyPr/>
        <a:lstStyle/>
        <a:p>
          <a:r>
            <a:rPr lang="pl-PL" sz="2000" dirty="0" smtClean="0">
              <a:latin typeface="Lato" panose="020B0604020202020204" charset="-18"/>
            </a:rPr>
            <a:t>przekazanie informacji o  wystawionym  e-ZLA na profil PUE ubezpieczonego </a:t>
          </a:r>
          <a:endParaRPr lang="pl-PL" sz="2000" dirty="0">
            <a:latin typeface="Lato" panose="020B0604020202020204" charset="-18"/>
          </a:endParaRPr>
        </a:p>
      </dgm:t>
    </dgm:pt>
    <dgm:pt modelId="{4865F6F7-7F78-4FD1-BD89-548EF3D41BC1}" type="parTrans" cxnId="{D40378A9-F16A-41B4-AB71-6CE542AAED2A}">
      <dgm:prSet/>
      <dgm:spPr/>
      <dgm:t>
        <a:bodyPr/>
        <a:lstStyle/>
        <a:p>
          <a:endParaRPr lang="pl-PL"/>
        </a:p>
      </dgm:t>
    </dgm:pt>
    <dgm:pt modelId="{AD05B21B-0AD4-4CEF-9C2E-B46BB0E2CDF9}" type="sibTrans" cxnId="{D40378A9-F16A-41B4-AB71-6CE542AAED2A}">
      <dgm:prSet/>
      <dgm:spPr/>
      <dgm:t>
        <a:bodyPr/>
        <a:lstStyle/>
        <a:p>
          <a:endParaRPr lang="pl-PL"/>
        </a:p>
      </dgm:t>
    </dgm:pt>
    <dgm:pt modelId="{D1B564F1-3306-4DCB-AF5D-C1631419245D}">
      <dgm:prSet phldrT="[Tekst]"/>
      <dgm:spPr/>
      <dgm:t>
        <a:bodyPr/>
        <a:lstStyle/>
        <a:p>
          <a:r>
            <a:rPr lang="pl-PL" dirty="0" smtClean="0">
              <a:latin typeface="Lato" panose="020B0604020202020204" charset="-18"/>
            </a:rPr>
            <a:t>Pacjent</a:t>
          </a:r>
          <a:endParaRPr lang="pl-PL" dirty="0">
            <a:latin typeface="Lato" panose="020B0604020202020204" charset="-18"/>
          </a:endParaRPr>
        </a:p>
      </dgm:t>
    </dgm:pt>
    <dgm:pt modelId="{AD41B422-F193-43F3-BEC9-30614968A3FE}" type="parTrans" cxnId="{FE751E21-DE5F-45DD-99A4-69A6E284CD9A}">
      <dgm:prSet/>
      <dgm:spPr/>
      <dgm:t>
        <a:bodyPr/>
        <a:lstStyle/>
        <a:p>
          <a:endParaRPr lang="pl-PL"/>
        </a:p>
      </dgm:t>
    </dgm:pt>
    <dgm:pt modelId="{0E129A48-21CE-4F5E-81B7-6154FFC85A6C}" type="sibTrans" cxnId="{FE751E21-DE5F-45DD-99A4-69A6E284CD9A}">
      <dgm:prSet/>
      <dgm:spPr/>
      <dgm:t>
        <a:bodyPr/>
        <a:lstStyle/>
        <a:p>
          <a:endParaRPr lang="pl-PL"/>
        </a:p>
      </dgm:t>
    </dgm:pt>
    <dgm:pt modelId="{2C6DA7EC-A4D1-4DE9-B1DC-C6FD3367859E}">
      <dgm:prSet phldrT="[Tekst]" custT="1"/>
      <dgm:spPr/>
      <dgm:t>
        <a:bodyPr/>
        <a:lstStyle/>
        <a:p>
          <a:r>
            <a:rPr lang="pl-PL" sz="2000" dirty="0" smtClean="0">
              <a:latin typeface="Lato" panose="020B0604020202020204" charset="-18"/>
            </a:rPr>
            <a:t>przekazanie wiadomości o wystawieniu e-ZLA i samego  e-ZLA pracodawcy - na profil płatnika na PUE </a:t>
          </a:r>
          <a:endParaRPr lang="pl-PL" sz="2000" dirty="0">
            <a:latin typeface="Lato" panose="020B0604020202020204" charset="-18"/>
          </a:endParaRPr>
        </a:p>
      </dgm:t>
    </dgm:pt>
    <dgm:pt modelId="{8F40CD67-BC9E-41D6-95F9-398EE489DBF6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dirty="0" smtClean="0">
            <a:latin typeface="Lato" panose="020B0604020202020204" charset="-1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>
              <a:latin typeface="Lato" panose="020B0604020202020204" charset="-18"/>
            </a:rPr>
            <a:t>Płatnik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>
            <a:latin typeface="Lato" panose="020B0604020202020204" charset="-18"/>
          </a:endParaRPr>
        </a:p>
      </dgm:t>
    </dgm:pt>
    <dgm:pt modelId="{5D656855-C28B-42D9-A19E-9922C6249269}" type="sibTrans" cxnId="{B3D9D5F7-301A-460E-98B7-7FFF3115B4AF}">
      <dgm:prSet/>
      <dgm:spPr/>
      <dgm:t>
        <a:bodyPr/>
        <a:lstStyle/>
        <a:p>
          <a:endParaRPr lang="pl-PL"/>
        </a:p>
      </dgm:t>
    </dgm:pt>
    <dgm:pt modelId="{4BF77E27-0B89-4157-979E-68345178025A}" type="parTrans" cxnId="{B3D9D5F7-301A-460E-98B7-7FFF3115B4AF}">
      <dgm:prSet/>
      <dgm:spPr/>
      <dgm:t>
        <a:bodyPr/>
        <a:lstStyle/>
        <a:p>
          <a:endParaRPr lang="pl-PL"/>
        </a:p>
      </dgm:t>
    </dgm:pt>
    <dgm:pt modelId="{CEE5648D-B27A-4635-A685-D490F527AF12}" type="sibTrans" cxnId="{2CB49EC4-6001-4239-8B20-3F2A55810547}">
      <dgm:prSet/>
      <dgm:spPr/>
      <dgm:t>
        <a:bodyPr/>
        <a:lstStyle/>
        <a:p>
          <a:endParaRPr lang="pl-PL"/>
        </a:p>
      </dgm:t>
    </dgm:pt>
    <dgm:pt modelId="{006278C5-4F67-4B5E-85CC-80240EBAA90B}" type="parTrans" cxnId="{2CB49EC4-6001-4239-8B20-3F2A55810547}">
      <dgm:prSet/>
      <dgm:spPr/>
      <dgm:t>
        <a:bodyPr/>
        <a:lstStyle/>
        <a:p>
          <a:endParaRPr lang="pl-PL"/>
        </a:p>
      </dgm:t>
    </dgm:pt>
    <dgm:pt modelId="{2310B2AD-3DCA-4298-A1D8-82AA2F01B484}" type="pres">
      <dgm:prSet presAssocID="{45E30856-41AF-44EC-B938-866AB63581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31A48D-2901-4E4A-AD66-453A9059579B}" type="pres">
      <dgm:prSet presAssocID="{45E30856-41AF-44EC-B938-866AB63581EA}" presName="cycle" presStyleCnt="0"/>
      <dgm:spPr/>
    </dgm:pt>
    <dgm:pt modelId="{57AC9828-31D2-443A-976B-A684D5BF2E77}" type="pres">
      <dgm:prSet presAssocID="{45E30856-41AF-44EC-B938-866AB63581EA}" presName="centerShape" presStyleCnt="0"/>
      <dgm:spPr/>
    </dgm:pt>
    <dgm:pt modelId="{7FB4DB42-E76E-4316-9F2B-BD79FF1062DC}" type="pres">
      <dgm:prSet presAssocID="{45E30856-41AF-44EC-B938-866AB63581EA}" presName="connSite" presStyleLbl="node1" presStyleIdx="0" presStyleCnt="4"/>
      <dgm:spPr/>
    </dgm:pt>
    <dgm:pt modelId="{C3A1673C-0581-4C23-8CF4-2E163D8B9CA1}" type="pres">
      <dgm:prSet presAssocID="{45E30856-41AF-44EC-B938-866AB63581EA}" presName="visible" presStyleLbl="node1" presStyleIdx="0" presStyleCnt="4" custScaleX="106913" custScaleY="145865" custLinFactNeighborX="-13307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29BEBC-8B27-4745-BB52-DAB858AD094A}" type="pres">
      <dgm:prSet presAssocID="{15FF7BAB-E058-4555-92ED-2B706CC42381}" presName="Name25" presStyleLbl="parChTrans1D1" presStyleIdx="0" presStyleCnt="3"/>
      <dgm:spPr/>
      <dgm:t>
        <a:bodyPr/>
        <a:lstStyle/>
        <a:p>
          <a:endParaRPr lang="pl-PL"/>
        </a:p>
      </dgm:t>
    </dgm:pt>
    <dgm:pt modelId="{B417BE94-C75D-4690-A3F4-592E7835B39D}" type="pres">
      <dgm:prSet presAssocID="{2604B911-6B4D-4E7F-83BD-0DB4805B3BE2}" presName="node" presStyleCnt="0"/>
      <dgm:spPr/>
    </dgm:pt>
    <dgm:pt modelId="{12E3D6F9-F3C1-43DE-A8FB-A787A076A019}" type="pres">
      <dgm:prSet presAssocID="{2604B911-6B4D-4E7F-83BD-0DB4805B3BE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89B2A7-8624-4F82-8D16-EFFCFCD4B5BD}" type="pres">
      <dgm:prSet presAssocID="{2604B911-6B4D-4E7F-83BD-0DB4805B3BE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7348B-77F6-4CE3-AD6D-8AC10D290A23}" type="pres">
      <dgm:prSet presAssocID="{4BF77E27-0B89-4157-979E-68345178025A}" presName="Name25" presStyleLbl="parChTrans1D1" presStyleIdx="1" presStyleCnt="3"/>
      <dgm:spPr/>
      <dgm:t>
        <a:bodyPr/>
        <a:lstStyle/>
        <a:p>
          <a:endParaRPr lang="pl-PL"/>
        </a:p>
      </dgm:t>
    </dgm:pt>
    <dgm:pt modelId="{EC5A4397-EE82-4911-BE40-118847F7CBC8}" type="pres">
      <dgm:prSet presAssocID="{8F40CD67-BC9E-41D6-95F9-398EE489DBF6}" presName="node" presStyleCnt="0"/>
      <dgm:spPr/>
    </dgm:pt>
    <dgm:pt modelId="{E86DD5C7-49FF-4FC7-99D1-DE582807235B}" type="pres">
      <dgm:prSet presAssocID="{8F40CD67-BC9E-41D6-95F9-398EE489DBF6}" presName="parentNode" presStyleLbl="node1" presStyleIdx="2" presStyleCnt="4" custScaleX="100928" custLinFactNeighborX="53193" custLinFactNeighborY="18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41DDC6-0424-4779-853C-4712036ED026}" type="pres">
      <dgm:prSet presAssocID="{8F40CD67-BC9E-41D6-95F9-398EE489DBF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271D9F-8345-4A0E-A230-E57ADC6B28E7}" type="pres">
      <dgm:prSet presAssocID="{AD41B422-F193-43F3-BEC9-30614968A3FE}" presName="Name25" presStyleLbl="parChTrans1D1" presStyleIdx="2" presStyleCnt="3"/>
      <dgm:spPr/>
      <dgm:t>
        <a:bodyPr/>
        <a:lstStyle/>
        <a:p>
          <a:endParaRPr lang="pl-PL"/>
        </a:p>
      </dgm:t>
    </dgm:pt>
    <dgm:pt modelId="{0D026016-E166-4A14-91A4-11367C524C6D}" type="pres">
      <dgm:prSet presAssocID="{D1B564F1-3306-4DCB-AF5D-C1631419245D}" presName="node" presStyleCnt="0"/>
      <dgm:spPr/>
    </dgm:pt>
    <dgm:pt modelId="{392FCAE9-6992-45A2-9882-763BED3DB694}" type="pres">
      <dgm:prSet presAssocID="{D1B564F1-3306-4DCB-AF5D-C1631419245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87EACC-9031-40E5-A030-4D7F1A6329C4}" type="pres">
      <dgm:prSet presAssocID="{D1B564F1-3306-4DCB-AF5D-C1631419245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751E21-DE5F-45DD-99A4-69A6E284CD9A}" srcId="{45E30856-41AF-44EC-B938-866AB63581EA}" destId="{D1B564F1-3306-4DCB-AF5D-C1631419245D}" srcOrd="2" destOrd="0" parTransId="{AD41B422-F193-43F3-BEC9-30614968A3FE}" sibTransId="{0E129A48-21CE-4F5E-81B7-6154FFC85A6C}"/>
    <dgm:cxn modelId="{ACFA269E-910B-4D24-BAC0-24CAFDC0D23B}" srcId="{45E30856-41AF-44EC-B938-866AB63581EA}" destId="{2604B911-6B4D-4E7F-83BD-0DB4805B3BE2}" srcOrd="0" destOrd="0" parTransId="{15FF7BAB-E058-4555-92ED-2B706CC42381}" sibTransId="{24D0AE35-735D-41C0-925F-5E3C984C8ED4}"/>
    <dgm:cxn modelId="{D40378A9-F16A-41B4-AB71-6CE542AAED2A}" srcId="{D1B564F1-3306-4DCB-AF5D-C1631419245D}" destId="{DAE3C8A0-9093-4FC6-99A9-8C4E6B118E22}" srcOrd="0" destOrd="0" parTransId="{4865F6F7-7F78-4FD1-BD89-548EF3D41BC1}" sibTransId="{AD05B21B-0AD4-4CEF-9C2E-B46BB0E2CDF9}"/>
    <dgm:cxn modelId="{C0FC19C9-53B1-4341-B772-0A36A0A75744}" type="presOf" srcId="{DAE3C8A0-9093-4FC6-99A9-8C4E6B118E22}" destId="{2587EACC-9031-40E5-A030-4D7F1A6329C4}" srcOrd="0" destOrd="0" presId="urn:microsoft.com/office/officeart/2005/8/layout/radial2"/>
    <dgm:cxn modelId="{11E96BF5-0CC2-4AF5-ACCC-D9DA31AB167F}" srcId="{2604B911-6B4D-4E7F-83BD-0DB4805B3BE2}" destId="{82504AC9-D034-414C-9189-9C22D89092CF}" srcOrd="0" destOrd="0" parTransId="{E9DD71DF-95F8-4130-9D98-FD379B081F5E}" sibTransId="{0CCD71E9-E827-4B05-A005-B7D33889CAD5}"/>
    <dgm:cxn modelId="{202973F7-9C87-4CAC-B9B5-1000D5FB69E9}" type="presOf" srcId="{2C6DA7EC-A4D1-4DE9-B1DC-C6FD3367859E}" destId="{7C41DDC6-0424-4779-853C-4712036ED026}" srcOrd="0" destOrd="0" presId="urn:microsoft.com/office/officeart/2005/8/layout/radial2"/>
    <dgm:cxn modelId="{EA791342-815A-4543-85A7-8CEE9B0C8DEB}" type="presOf" srcId="{4BF77E27-0B89-4157-979E-68345178025A}" destId="{0C47348B-77F6-4CE3-AD6D-8AC10D290A23}" srcOrd="0" destOrd="0" presId="urn:microsoft.com/office/officeart/2005/8/layout/radial2"/>
    <dgm:cxn modelId="{AF3D7B84-F24C-4018-82BC-7F45E11EE524}" type="presOf" srcId="{D1B564F1-3306-4DCB-AF5D-C1631419245D}" destId="{392FCAE9-6992-45A2-9882-763BED3DB694}" srcOrd="0" destOrd="0" presId="urn:microsoft.com/office/officeart/2005/8/layout/radial2"/>
    <dgm:cxn modelId="{8E16B40A-D1EB-41C0-88A4-E9A314121A41}" type="presOf" srcId="{AD41B422-F193-43F3-BEC9-30614968A3FE}" destId="{AE271D9F-8345-4A0E-A230-E57ADC6B28E7}" srcOrd="0" destOrd="0" presId="urn:microsoft.com/office/officeart/2005/8/layout/radial2"/>
    <dgm:cxn modelId="{61113B4D-1D81-4B4B-A0BE-EBE81CB4E463}" type="presOf" srcId="{45E30856-41AF-44EC-B938-866AB63581EA}" destId="{2310B2AD-3DCA-4298-A1D8-82AA2F01B484}" srcOrd="0" destOrd="0" presId="urn:microsoft.com/office/officeart/2005/8/layout/radial2"/>
    <dgm:cxn modelId="{2B4E58BF-E1E7-46CA-80E0-8822CF82E943}" type="presOf" srcId="{8F40CD67-BC9E-41D6-95F9-398EE489DBF6}" destId="{E86DD5C7-49FF-4FC7-99D1-DE582807235B}" srcOrd="0" destOrd="0" presId="urn:microsoft.com/office/officeart/2005/8/layout/radial2"/>
    <dgm:cxn modelId="{3F0A395A-B839-40BD-B8E3-2555289BEC06}" type="presOf" srcId="{2604B911-6B4D-4E7F-83BD-0DB4805B3BE2}" destId="{12E3D6F9-F3C1-43DE-A8FB-A787A076A019}" srcOrd="0" destOrd="0" presId="urn:microsoft.com/office/officeart/2005/8/layout/radial2"/>
    <dgm:cxn modelId="{4ED33684-60E4-4654-9097-2F77948A41F5}" type="presOf" srcId="{82504AC9-D034-414C-9189-9C22D89092CF}" destId="{7C89B2A7-8624-4F82-8D16-EFFCFCD4B5BD}" srcOrd="0" destOrd="0" presId="urn:microsoft.com/office/officeart/2005/8/layout/radial2"/>
    <dgm:cxn modelId="{B3D9D5F7-301A-460E-98B7-7FFF3115B4AF}" srcId="{45E30856-41AF-44EC-B938-866AB63581EA}" destId="{8F40CD67-BC9E-41D6-95F9-398EE489DBF6}" srcOrd="1" destOrd="0" parTransId="{4BF77E27-0B89-4157-979E-68345178025A}" sibTransId="{5D656855-C28B-42D9-A19E-9922C6249269}"/>
    <dgm:cxn modelId="{2CB49EC4-6001-4239-8B20-3F2A55810547}" srcId="{8F40CD67-BC9E-41D6-95F9-398EE489DBF6}" destId="{2C6DA7EC-A4D1-4DE9-B1DC-C6FD3367859E}" srcOrd="0" destOrd="0" parTransId="{006278C5-4F67-4B5E-85CC-80240EBAA90B}" sibTransId="{CEE5648D-B27A-4635-A685-D490F527AF12}"/>
    <dgm:cxn modelId="{134990E9-580F-4661-81F5-BFA9ED542E98}" type="presOf" srcId="{15FF7BAB-E058-4555-92ED-2B706CC42381}" destId="{BB29BEBC-8B27-4745-BB52-DAB858AD094A}" srcOrd="0" destOrd="0" presId="urn:microsoft.com/office/officeart/2005/8/layout/radial2"/>
    <dgm:cxn modelId="{9C0E4BC4-2D62-47FA-9097-35DD670960C4}" type="presParOf" srcId="{2310B2AD-3DCA-4298-A1D8-82AA2F01B484}" destId="{0731A48D-2901-4E4A-AD66-453A9059579B}" srcOrd="0" destOrd="0" presId="urn:microsoft.com/office/officeart/2005/8/layout/radial2"/>
    <dgm:cxn modelId="{09B12731-74DC-4746-B193-A169DEC6B1F8}" type="presParOf" srcId="{0731A48D-2901-4E4A-AD66-453A9059579B}" destId="{57AC9828-31D2-443A-976B-A684D5BF2E77}" srcOrd="0" destOrd="0" presId="urn:microsoft.com/office/officeart/2005/8/layout/radial2"/>
    <dgm:cxn modelId="{626932ED-41CD-4DFA-A206-EBA906E9F695}" type="presParOf" srcId="{57AC9828-31D2-443A-976B-A684D5BF2E77}" destId="{7FB4DB42-E76E-4316-9F2B-BD79FF1062DC}" srcOrd="0" destOrd="0" presId="urn:microsoft.com/office/officeart/2005/8/layout/radial2"/>
    <dgm:cxn modelId="{3F054918-70C9-4435-9641-B3AA7AEDE919}" type="presParOf" srcId="{57AC9828-31D2-443A-976B-A684D5BF2E77}" destId="{C3A1673C-0581-4C23-8CF4-2E163D8B9CA1}" srcOrd="1" destOrd="0" presId="urn:microsoft.com/office/officeart/2005/8/layout/radial2"/>
    <dgm:cxn modelId="{C4BF6B4A-2974-42BB-927F-1EA6A929735A}" type="presParOf" srcId="{0731A48D-2901-4E4A-AD66-453A9059579B}" destId="{BB29BEBC-8B27-4745-BB52-DAB858AD094A}" srcOrd="1" destOrd="0" presId="urn:microsoft.com/office/officeart/2005/8/layout/radial2"/>
    <dgm:cxn modelId="{F1695318-1595-46A1-9A3E-CC3C920E85C3}" type="presParOf" srcId="{0731A48D-2901-4E4A-AD66-453A9059579B}" destId="{B417BE94-C75D-4690-A3F4-592E7835B39D}" srcOrd="2" destOrd="0" presId="urn:microsoft.com/office/officeart/2005/8/layout/radial2"/>
    <dgm:cxn modelId="{9770FA29-2ED2-4AC7-9E3D-646E0EFB0103}" type="presParOf" srcId="{B417BE94-C75D-4690-A3F4-592E7835B39D}" destId="{12E3D6F9-F3C1-43DE-A8FB-A787A076A019}" srcOrd="0" destOrd="0" presId="urn:microsoft.com/office/officeart/2005/8/layout/radial2"/>
    <dgm:cxn modelId="{475703CC-09AE-4C35-8481-DA7CA2C31E17}" type="presParOf" srcId="{B417BE94-C75D-4690-A3F4-592E7835B39D}" destId="{7C89B2A7-8624-4F82-8D16-EFFCFCD4B5BD}" srcOrd="1" destOrd="0" presId="urn:microsoft.com/office/officeart/2005/8/layout/radial2"/>
    <dgm:cxn modelId="{DD38DD8F-D303-464D-ADB3-EA360B358CD9}" type="presParOf" srcId="{0731A48D-2901-4E4A-AD66-453A9059579B}" destId="{0C47348B-77F6-4CE3-AD6D-8AC10D290A23}" srcOrd="3" destOrd="0" presId="urn:microsoft.com/office/officeart/2005/8/layout/radial2"/>
    <dgm:cxn modelId="{63711120-9C81-4339-B6D8-3030CE992C2B}" type="presParOf" srcId="{0731A48D-2901-4E4A-AD66-453A9059579B}" destId="{EC5A4397-EE82-4911-BE40-118847F7CBC8}" srcOrd="4" destOrd="0" presId="urn:microsoft.com/office/officeart/2005/8/layout/radial2"/>
    <dgm:cxn modelId="{A348646E-E9C0-439F-B9AE-986DE8DFCC01}" type="presParOf" srcId="{EC5A4397-EE82-4911-BE40-118847F7CBC8}" destId="{E86DD5C7-49FF-4FC7-99D1-DE582807235B}" srcOrd="0" destOrd="0" presId="urn:microsoft.com/office/officeart/2005/8/layout/radial2"/>
    <dgm:cxn modelId="{C9EDD896-6187-42A3-A86C-FA309337B334}" type="presParOf" srcId="{EC5A4397-EE82-4911-BE40-118847F7CBC8}" destId="{7C41DDC6-0424-4779-853C-4712036ED026}" srcOrd="1" destOrd="0" presId="urn:microsoft.com/office/officeart/2005/8/layout/radial2"/>
    <dgm:cxn modelId="{D866C47A-AF20-4BE1-A0EE-BC0C5FD09819}" type="presParOf" srcId="{0731A48D-2901-4E4A-AD66-453A9059579B}" destId="{AE271D9F-8345-4A0E-A230-E57ADC6B28E7}" srcOrd="5" destOrd="0" presId="urn:microsoft.com/office/officeart/2005/8/layout/radial2"/>
    <dgm:cxn modelId="{1D300520-EA53-4EE8-BD64-57AEDC7C3CB2}" type="presParOf" srcId="{0731A48D-2901-4E4A-AD66-453A9059579B}" destId="{0D026016-E166-4A14-91A4-11367C524C6D}" srcOrd="6" destOrd="0" presId="urn:microsoft.com/office/officeart/2005/8/layout/radial2"/>
    <dgm:cxn modelId="{F37E781E-4864-4A22-BA0B-E9722E484C05}" type="presParOf" srcId="{0D026016-E166-4A14-91A4-11367C524C6D}" destId="{392FCAE9-6992-45A2-9882-763BED3DB694}" srcOrd="0" destOrd="0" presId="urn:microsoft.com/office/officeart/2005/8/layout/radial2"/>
    <dgm:cxn modelId="{C1FE7995-59EF-48CB-8EB3-5ECDE9911FD7}" type="presParOf" srcId="{0D026016-E166-4A14-91A4-11367C524C6D}" destId="{2587EACC-9031-40E5-A030-4D7F1A6329C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1D9F-8345-4A0E-A230-E57ADC6B28E7}">
      <dsp:nvSpPr>
        <dsp:cNvPr id="0" name=""/>
        <dsp:cNvSpPr/>
      </dsp:nvSpPr>
      <dsp:spPr>
        <a:xfrm rot="2563663">
          <a:off x="4002681" y="4060247"/>
          <a:ext cx="869079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869079" y="225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7348B-77F6-4CE3-AD6D-8AC10D290A23}">
      <dsp:nvSpPr>
        <dsp:cNvPr id="0" name=""/>
        <dsp:cNvSpPr/>
      </dsp:nvSpPr>
      <dsp:spPr>
        <a:xfrm rot="29700">
          <a:off x="4117979" y="2883777"/>
          <a:ext cx="1844332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844332" y="225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9BEBC-8B27-4745-BB52-DAB858AD094A}">
      <dsp:nvSpPr>
        <dsp:cNvPr id="0" name=""/>
        <dsp:cNvSpPr/>
      </dsp:nvSpPr>
      <dsp:spPr>
        <a:xfrm rot="19036337">
          <a:off x="4002681" y="1674575"/>
          <a:ext cx="869079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869079" y="225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1673C-0581-4C23-8CF4-2E163D8B9CA1}">
      <dsp:nvSpPr>
        <dsp:cNvPr id="0" name=""/>
        <dsp:cNvSpPr/>
      </dsp:nvSpPr>
      <dsp:spPr>
        <a:xfrm>
          <a:off x="1291306" y="864092"/>
          <a:ext cx="2969746" cy="40517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D6F9-F3C1-43DE-A8FB-A787A076A019}">
      <dsp:nvSpPr>
        <dsp:cNvPr id="0" name=""/>
        <dsp:cNvSpPr/>
      </dsp:nvSpPr>
      <dsp:spPr>
        <a:xfrm>
          <a:off x="4535254" y="3542"/>
          <a:ext cx="1666633" cy="1666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Lato" panose="020B0604020202020204" charset="-18"/>
            </a:rPr>
            <a:t>ZUS</a:t>
          </a:r>
          <a:endParaRPr lang="pl-PL" sz="2500" kern="1200" dirty="0">
            <a:latin typeface="Lato" panose="020B0604020202020204" charset="-18"/>
          </a:endParaRPr>
        </a:p>
      </dsp:txBody>
      <dsp:txXfrm>
        <a:off x="4779327" y="247615"/>
        <a:ext cx="1178487" cy="1178487"/>
      </dsp:txXfrm>
    </dsp:sp>
    <dsp:sp modelId="{7C89B2A7-8624-4F82-8D16-EFFCFCD4B5BD}">
      <dsp:nvSpPr>
        <dsp:cNvPr id="0" name=""/>
        <dsp:cNvSpPr/>
      </dsp:nvSpPr>
      <dsp:spPr>
        <a:xfrm>
          <a:off x="6368551" y="3542"/>
          <a:ext cx="2499950" cy="166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Lato" panose="020B0604020202020204" charset="-18"/>
            </a:rPr>
            <a:t>przekazanie e-ZLA do systemu ZUS</a:t>
          </a:r>
          <a:endParaRPr lang="pl-PL" sz="2000" kern="1200" dirty="0">
            <a:latin typeface="Lato" panose="020B0604020202020204" charset="-18"/>
          </a:endParaRPr>
        </a:p>
      </dsp:txBody>
      <dsp:txXfrm>
        <a:off x="6368551" y="3542"/>
        <a:ext cx="2499950" cy="1666633"/>
      </dsp:txXfrm>
    </dsp:sp>
    <dsp:sp modelId="{E86DD5C7-49FF-4FC7-99D1-DE582807235B}">
      <dsp:nvSpPr>
        <dsp:cNvPr id="0" name=""/>
        <dsp:cNvSpPr/>
      </dsp:nvSpPr>
      <dsp:spPr>
        <a:xfrm>
          <a:off x="5962246" y="2088238"/>
          <a:ext cx="1682099" cy="1666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500" kern="1200" dirty="0" smtClean="0">
            <a:latin typeface="Lato" panose="020B0604020202020204" charset="-18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500" kern="1200" dirty="0" smtClean="0">
              <a:latin typeface="Lato" panose="020B0604020202020204" charset="-18"/>
            </a:rPr>
            <a:t>Płatnik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500" kern="1200" dirty="0">
            <a:latin typeface="Lato" panose="020B0604020202020204" charset="-18"/>
          </a:endParaRPr>
        </a:p>
      </dsp:txBody>
      <dsp:txXfrm>
        <a:off x="6208584" y="2332311"/>
        <a:ext cx="1189423" cy="1178487"/>
      </dsp:txXfrm>
    </dsp:sp>
    <dsp:sp modelId="{7C41DDC6-0424-4779-853C-4712036ED026}">
      <dsp:nvSpPr>
        <dsp:cNvPr id="0" name=""/>
        <dsp:cNvSpPr/>
      </dsp:nvSpPr>
      <dsp:spPr>
        <a:xfrm>
          <a:off x="7791676" y="2088238"/>
          <a:ext cx="2523149" cy="166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Lato" panose="020B0604020202020204" charset="-18"/>
            </a:rPr>
            <a:t>przekazanie wiadomości o wystawieniu e-ZLA i samego  e-ZLA pracodawcy - na profil płatnika na PUE </a:t>
          </a:r>
          <a:endParaRPr lang="pl-PL" sz="2000" kern="1200" dirty="0">
            <a:latin typeface="Lato" panose="020B0604020202020204" charset="-18"/>
          </a:endParaRPr>
        </a:p>
      </dsp:txBody>
      <dsp:txXfrm>
        <a:off x="7791676" y="2088238"/>
        <a:ext cx="2523149" cy="1666633"/>
      </dsp:txXfrm>
    </dsp:sp>
    <dsp:sp modelId="{392FCAE9-6992-45A2-9882-763BED3DB694}">
      <dsp:nvSpPr>
        <dsp:cNvPr id="0" name=""/>
        <dsp:cNvSpPr/>
      </dsp:nvSpPr>
      <dsp:spPr>
        <a:xfrm>
          <a:off x="4535254" y="4109734"/>
          <a:ext cx="1666633" cy="1666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Lato" panose="020B0604020202020204" charset="-18"/>
            </a:rPr>
            <a:t>Pacjent</a:t>
          </a:r>
          <a:endParaRPr lang="pl-PL" sz="2500" kern="1200" dirty="0">
            <a:latin typeface="Lato" panose="020B0604020202020204" charset="-18"/>
          </a:endParaRPr>
        </a:p>
      </dsp:txBody>
      <dsp:txXfrm>
        <a:off x="4779327" y="4353807"/>
        <a:ext cx="1178487" cy="1178487"/>
      </dsp:txXfrm>
    </dsp:sp>
    <dsp:sp modelId="{2587EACC-9031-40E5-A030-4D7F1A6329C4}">
      <dsp:nvSpPr>
        <dsp:cNvPr id="0" name=""/>
        <dsp:cNvSpPr/>
      </dsp:nvSpPr>
      <dsp:spPr>
        <a:xfrm>
          <a:off x="6368551" y="4109734"/>
          <a:ext cx="2499950" cy="166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Lato" panose="020B0604020202020204" charset="-18"/>
            </a:rPr>
            <a:t>przekazanie informacji o  wystawionym  e-ZLA na profil PUE ubezpieczonego </a:t>
          </a:r>
          <a:endParaRPr lang="pl-PL" sz="2000" kern="1200" dirty="0">
            <a:latin typeface="Lato" panose="020B0604020202020204" charset="-18"/>
          </a:endParaRPr>
        </a:p>
      </dsp:txBody>
      <dsp:txXfrm>
        <a:off x="6368551" y="4109734"/>
        <a:ext cx="2499950" cy="1666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369C-574A-4A80-BACE-241CB4843299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2A44-1276-49F3-A504-0D2FC2E68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99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#scroll-bookmark-7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#scroll-bookmark-16"/><Relationship Id="rId5" Type="http://schemas.openxmlformats.org/officeDocument/2006/relationships/hyperlink" Target="#_P&#322;atnik/eP&#322;atnik_&#8211;_Przegl&#261;d"/><Relationship Id="rId4" Type="http://schemas.openxmlformats.org/officeDocument/2006/relationships/hyperlink" Target="#scroll-bookmark-5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#scroll-bookmark-7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#scroll-bookmark-16"/><Relationship Id="rId5" Type="http://schemas.openxmlformats.org/officeDocument/2006/relationships/hyperlink" Target="#_P&#322;atnik/eP&#322;atnik_&#8211;_Przegl&#261;d"/><Relationship Id="rId4" Type="http://schemas.openxmlformats.org/officeDocument/2006/relationships/hyperlink" Target="#scroll-bookmark-5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smtClean="0"/>
              <a:t>Urzędowe Poświadczenie Przedłożenia dostępne w </a:t>
            </a:r>
            <a:r>
              <a:rPr lang="pl-PL" u="sng" dirty="0" smtClean="0">
                <a:hlinkClick r:id="rId3" action="ppaction://hlinkfile"/>
              </a:rPr>
              <a:t>Wysłanych dokumentach ZUS ZLA</a:t>
            </a:r>
            <a:endParaRPr lang="pl-PL" dirty="0" smtClean="0"/>
          </a:p>
          <a:p>
            <a:pPr lvl="0"/>
            <a:r>
              <a:rPr lang="pl-PL" dirty="0" smtClean="0"/>
              <a:t>Utworzone zaświadczenie jest dostępne w profilu lekarza -&gt; </a:t>
            </a:r>
            <a:r>
              <a:rPr lang="pl-PL" u="sng" dirty="0" smtClean="0">
                <a:hlinkClick r:id="rId4" action="ppaction://hlinkfile"/>
              </a:rPr>
              <a:t>Przegląd zaświadczeń ZUS ZLA</a:t>
            </a:r>
            <a:r>
              <a:rPr lang="pl-PL" dirty="0" smtClean="0"/>
              <a:t> - &gt; zakładka Zaświadczenia bieżące</a:t>
            </a:r>
          </a:p>
          <a:p>
            <a:pPr lvl="0"/>
            <a:r>
              <a:rPr lang="pl-PL" dirty="0" smtClean="0"/>
              <a:t>Po przetworzeniu zaświadczenia w </a:t>
            </a:r>
            <a:r>
              <a:rPr lang="pl-PL" dirty="0" err="1" smtClean="0"/>
              <a:t>replikatorze</a:t>
            </a:r>
            <a:r>
              <a:rPr lang="pl-PL" dirty="0" smtClean="0"/>
              <a:t> zaświadczenie jest dostępne w widoku płatnika (</a:t>
            </a:r>
            <a:r>
              <a:rPr lang="pl-PL" u="sng" dirty="0" smtClean="0">
                <a:hlinkClick r:id="rId5" action="ppaction://hlinkfile"/>
              </a:rPr>
              <a:t>Płatnik/</a:t>
            </a:r>
            <a:r>
              <a:rPr lang="pl-PL" u="sng" dirty="0" err="1" smtClean="0">
                <a:hlinkClick r:id="rId5" action="ppaction://hlinkfile"/>
              </a:rPr>
              <a:t>ePłatnik</a:t>
            </a:r>
            <a:r>
              <a:rPr lang="pl-PL" u="sng" dirty="0" smtClean="0">
                <a:hlinkClick r:id="rId5" action="ppaction://hlinkfile"/>
              </a:rPr>
              <a:t> – Przegląd zaświadczeń lekarskich ubezpieczonych płatnika</a:t>
            </a:r>
            <a:r>
              <a:rPr lang="pl-PL" dirty="0" smtClean="0"/>
              <a:t>), w widoku ubezpieczonego (</a:t>
            </a:r>
            <a:r>
              <a:rPr lang="pl-PL" u="sng" dirty="0" smtClean="0">
                <a:hlinkClick r:id="rId6" action="ppaction://hlinkfile"/>
              </a:rPr>
              <a:t>Ubezpieczony/Świadczeniobiorca – przegląd zaświadczeń lekarskich</a:t>
            </a:r>
            <a:r>
              <a:rPr lang="pl-PL" dirty="0" smtClean="0"/>
              <a:t>) oraz w widoku lekarza (</a:t>
            </a:r>
            <a:r>
              <a:rPr lang="pl-PL" u="sng" dirty="0" smtClean="0">
                <a:hlinkClick r:id="rId4" action="ppaction://hlinkfile"/>
              </a:rPr>
              <a:t>Przegląd zaświadczeń ZUS ZLA </a:t>
            </a:r>
            <a:r>
              <a:rPr lang="pl-PL" dirty="0" smtClean="0"/>
              <a:t>-&gt; zakładka Zaświadczenia w ZUS)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fld id="{C76724FF-CEDE-40C6-9E6B-29AFB6EF705C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pl-P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5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smtClean="0"/>
              <a:t>Urzędowe Poświadczenie Przedłożenia dostępne w </a:t>
            </a:r>
            <a:r>
              <a:rPr lang="pl-PL" u="sng" dirty="0" smtClean="0">
                <a:hlinkClick r:id="rId3" action="ppaction://hlinkfile"/>
              </a:rPr>
              <a:t>Wysłanych dokumentach ZUS ZLA</a:t>
            </a:r>
            <a:endParaRPr lang="pl-PL" dirty="0" smtClean="0"/>
          </a:p>
          <a:p>
            <a:pPr lvl="0"/>
            <a:r>
              <a:rPr lang="pl-PL" dirty="0" smtClean="0"/>
              <a:t>Utworzone zaświadczenie jest dostępne w profilu lekarza -&gt; </a:t>
            </a:r>
            <a:r>
              <a:rPr lang="pl-PL" u="sng" dirty="0" smtClean="0">
                <a:hlinkClick r:id="rId4" action="ppaction://hlinkfile"/>
              </a:rPr>
              <a:t>Przegląd zaświadczeń ZUS ZLA</a:t>
            </a:r>
            <a:r>
              <a:rPr lang="pl-PL" dirty="0" smtClean="0"/>
              <a:t> - &gt; zakładka Zaświadczenia bieżące</a:t>
            </a:r>
          </a:p>
          <a:p>
            <a:pPr lvl="0"/>
            <a:r>
              <a:rPr lang="pl-PL" dirty="0" smtClean="0"/>
              <a:t>Po przetworzeniu zaświadczenia w </a:t>
            </a:r>
            <a:r>
              <a:rPr lang="pl-PL" dirty="0" err="1" smtClean="0"/>
              <a:t>replikatorze</a:t>
            </a:r>
            <a:r>
              <a:rPr lang="pl-PL" dirty="0" smtClean="0"/>
              <a:t> zaświadczenie jest dostępne w widoku płatnika (</a:t>
            </a:r>
            <a:r>
              <a:rPr lang="pl-PL" u="sng" dirty="0" smtClean="0">
                <a:hlinkClick r:id="rId5" action="ppaction://hlinkfile"/>
              </a:rPr>
              <a:t>Płatnik/</a:t>
            </a:r>
            <a:r>
              <a:rPr lang="pl-PL" u="sng" dirty="0" err="1" smtClean="0">
                <a:hlinkClick r:id="rId5" action="ppaction://hlinkfile"/>
              </a:rPr>
              <a:t>ePłatnik</a:t>
            </a:r>
            <a:r>
              <a:rPr lang="pl-PL" u="sng" dirty="0" smtClean="0">
                <a:hlinkClick r:id="rId5" action="ppaction://hlinkfile"/>
              </a:rPr>
              <a:t> – Przegląd zaświadczeń lekarskich ubezpieczonych płatnika</a:t>
            </a:r>
            <a:r>
              <a:rPr lang="pl-PL" dirty="0" smtClean="0"/>
              <a:t>), w widoku ubezpieczonego (</a:t>
            </a:r>
            <a:r>
              <a:rPr lang="pl-PL" u="sng" dirty="0" smtClean="0">
                <a:hlinkClick r:id="rId6" action="ppaction://hlinkfile"/>
              </a:rPr>
              <a:t>Ubezpieczony/Świadczeniobiorca – przegląd zaświadczeń lekarskich</a:t>
            </a:r>
            <a:r>
              <a:rPr lang="pl-PL" dirty="0" smtClean="0"/>
              <a:t>) oraz w widoku lekarza (</a:t>
            </a:r>
            <a:r>
              <a:rPr lang="pl-PL" u="sng" dirty="0" smtClean="0">
                <a:hlinkClick r:id="rId4" action="ppaction://hlinkfile"/>
              </a:rPr>
              <a:t>Przegląd zaświadczeń ZUS ZLA </a:t>
            </a:r>
            <a:r>
              <a:rPr lang="pl-PL" dirty="0" smtClean="0"/>
              <a:t>-&gt; zakładka Zaświadczenia w ZUS)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fld id="{C76724FF-CEDE-40C6-9E6B-29AFB6EF705C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pl-P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5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2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2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77" algn="ctr">
              <a:spcBef>
                <a:spcPts val="0"/>
              </a:spcBef>
              <a:buSzTx/>
              <a:buNone/>
              <a:defRPr sz="3100"/>
            </a:lvl2pPr>
            <a:lvl3pPr marL="0" indent="457152" algn="ctr">
              <a:spcBef>
                <a:spcPts val="0"/>
              </a:spcBef>
              <a:buSzTx/>
              <a:buNone/>
              <a:defRPr sz="3100"/>
            </a:lvl3pPr>
            <a:lvl4pPr marL="0" indent="685729" algn="ctr">
              <a:spcBef>
                <a:spcPts val="0"/>
              </a:spcBef>
              <a:buSzTx/>
              <a:buNone/>
              <a:defRPr sz="3100"/>
            </a:lvl4pPr>
            <a:lvl5pPr marL="0" indent="914307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Treść - poziom 1</a:t>
            </a:r>
          </a:p>
          <a:p>
            <a:pPr lvl="1">
              <a:defRPr sz="1800"/>
            </a:pPr>
            <a:r>
              <a:rPr sz="3100"/>
              <a:t>Treść - poziom 2</a:t>
            </a:r>
          </a:p>
          <a:p>
            <a:pPr lvl="2">
              <a:defRPr sz="1800"/>
            </a:pPr>
            <a:r>
              <a:rPr sz="3100"/>
              <a:t>Treść - poziom 3</a:t>
            </a:r>
          </a:p>
          <a:p>
            <a:pPr lvl="3">
              <a:defRPr sz="1800"/>
            </a:pPr>
            <a:r>
              <a:rPr sz="3100"/>
              <a:t>Treść - poziom 4</a:t>
            </a:r>
          </a:p>
          <a:p>
            <a:pPr lvl="4">
              <a:defRPr sz="1800"/>
            </a:pPr>
            <a:r>
              <a:rPr sz="31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600"/>
            <a:ext cx="2926080" cy="832216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561493" cy="832216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awel\Desktop\ZUS\obrazki\03_b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433" y="2"/>
            <a:ext cx="13004801" cy="9778436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8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64822"/>
            <a:ext cx="10458027" cy="12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83522" y="164820"/>
            <a:ext cx="2138115" cy="14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897" y="1431435"/>
            <a:ext cx="12368741" cy="7337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935353" y="9234315"/>
            <a:ext cx="3034453" cy="51928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590FE9-ED53-4DB0-BE65-33D05A437DE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CFE-BA35-4F36-84FA-3581C52CFF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awel\Desktop\ZUS\obrazki\03_b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435" y="1"/>
            <a:ext cx="13004801" cy="9778436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8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64819"/>
            <a:ext cx="10458027" cy="12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83521" y="164819"/>
            <a:ext cx="2138115" cy="14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894" y="1431432"/>
            <a:ext cx="12368741" cy="7337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935352" y="9234312"/>
            <a:ext cx="3034453" cy="51928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590FE9-ED53-4DB0-BE65-33D05A437DE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3232290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2"/>
            <a:ext cx="5334000" cy="6286500"/>
          </a:xfrm>
          <a:prstGeom prst="rect">
            <a:avLst/>
          </a:prstGeom>
        </p:spPr>
        <p:txBody>
          <a:bodyPr/>
          <a:lstStyle>
            <a:lvl1pPr marL="342864" indent="-342864">
              <a:spcBef>
                <a:spcPts val="3200"/>
              </a:spcBef>
              <a:defRPr sz="2800"/>
            </a:lvl1pPr>
            <a:lvl2pPr marL="685729" indent="-342864">
              <a:spcBef>
                <a:spcPts val="3200"/>
              </a:spcBef>
              <a:defRPr sz="2800"/>
            </a:lvl2pPr>
            <a:lvl3pPr marL="1028595" indent="-342864">
              <a:spcBef>
                <a:spcPts val="3200"/>
              </a:spcBef>
              <a:defRPr sz="2800"/>
            </a:lvl3pPr>
            <a:lvl4pPr marL="1371460" indent="-342864">
              <a:spcBef>
                <a:spcPts val="3200"/>
              </a:spcBef>
              <a:defRPr sz="2800"/>
            </a:lvl4pPr>
            <a:lvl5pPr marL="1714324" indent="-342864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Treść - poziom 1</a:t>
            </a:r>
          </a:p>
          <a:p>
            <a:pPr lvl="1">
              <a:defRPr sz="1800"/>
            </a:pPr>
            <a:r>
              <a:rPr sz="2800"/>
              <a:t>Treść - poziom 2</a:t>
            </a:r>
          </a:p>
          <a:p>
            <a:pPr lvl="2">
              <a:defRPr sz="1800"/>
            </a:pPr>
            <a:r>
              <a:rPr sz="2800"/>
              <a:t>Treść - poziom 3</a:t>
            </a:r>
          </a:p>
          <a:p>
            <a:pPr lvl="3">
              <a:defRPr sz="1800"/>
            </a:pPr>
            <a:r>
              <a:rPr sz="2800"/>
              <a:t>Treść - poziom 4</a:t>
            </a:r>
          </a:p>
          <a:p>
            <a:pPr lvl="4">
              <a:defRPr sz="1800"/>
            </a:pPr>
            <a:r>
              <a:rPr sz="28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1" y="1270002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1" y="444502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2603502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algn="ctr" defTabSz="584140">
        <a:defRPr sz="8000">
          <a:latin typeface="+mn-lt"/>
          <a:ea typeface="+mn-ea"/>
          <a:cs typeface="+mn-cs"/>
          <a:sym typeface="Helvetica Light"/>
        </a:defRPr>
      </a:lvl1pPr>
      <a:lvl2pPr indent="228577" algn="ctr" defTabSz="584140">
        <a:defRPr sz="8000">
          <a:latin typeface="+mn-lt"/>
          <a:ea typeface="+mn-ea"/>
          <a:cs typeface="+mn-cs"/>
          <a:sym typeface="Helvetica Light"/>
        </a:defRPr>
      </a:lvl2pPr>
      <a:lvl3pPr indent="457152" algn="ctr" defTabSz="584140">
        <a:defRPr sz="8000">
          <a:latin typeface="+mn-lt"/>
          <a:ea typeface="+mn-ea"/>
          <a:cs typeface="+mn-cs"/>
          <a:sym typeface="Helvetica Light"/>
        </a:defRPr>
      </a:lvl3pPr>
      <a:lvl4pPr indent="685729" algn="ctr" defTabSz="584140">
        <a:defRPr sz="8000">
          <a:latin typeface="+mn-lt"/>
          <a:ea typeface="+mn-ea"/>
          <a:cs typeface="+mn-cs"/>
          <a:sym typeface="Helvetica Light"/>
        </a:defRPr>
      </a:lvl4pPr>
      <a:lvl5pPr indent="914307" algn="ctr" defTabSz="584140">
        <a:defRPr sz="8000">
          <a:latin typeface="+mn-lt"/>
          <a:ea typeface="+mn-ea"/>
          <a:cs typeface="+mn-cs"/>
          <a:sym typeface="Helvetica Light"/>
        </a:defRPr>
      </a:lvl5pPr>
      <a:lvl6pPr indent="1142883" algn="ctr" defTabSz="584140">
        <a:defRPr sz="8000">
          <a:latin typeface="+mn-lt"/>
          <a:ea typeface="+mn-ea"/>
          <a:cs typeface="+mn-cs"/>
          <a:sym typeface="Helvetica Light"/>
        </a:defRPr>
      </a:lvl6pPr>
      <a:lvl7pPr indent="1371460" algn="ctr" defTabSz="584140">
        <a:defRPr sz="8000">
          <a:latin typeface="+mn-lt"/>
          <a:ea typeface="+mn-ea"/>
          <a:cs typeface="+mn-cs"/>
          <a:sym typeface="Helvetica Light"/>
        </a:defRPr>
      </a:lvl7pPr>
      <a:lvl8pPr indent="1600038" algn="ctr" defTabSz="584140">
        <a:defRPr sz="8000">
          <a:latin typeface="+mn-lt"/>
          <a:ea typeface="+mn-ea"/>
          <a:cs typeface="+mn-cs"/>
          <a:sym typeface="Helvetica Light"/>
        </a:defRPr>
      </a:lvl8pPr>
      <a:lvl9pPr indent="1828612" algn="ctr" defTabSz="58414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455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8909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364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7818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273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6727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182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5637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091" indent="-444455" defTabSz="58414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577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152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729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307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2883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460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038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612" algn="ctr" defTabSz="58414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rtl="0"/>
            <a:fld id="{F3A34CFE-BA35-4F36-84FA-3581C52CFF49}" type="slidenum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300326" rtl="0"/>
              <a:t>‹#›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F3A34CFE-BA35-4F36-84FA-3581C52CFF49}" type="slidenum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‹#›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us.pl/" TargetMode="Externa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974008" y="3148608"/>
            <a:ext cx="8352928" cy="216024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l-PL" sz="4000" dirty="0" smtClean="0">
                <a:solidFill>
                  <a:schemeClr val="bg1"/>
                </a:solidFill>
                <a:latin typeface="Lato Bold" panose="020B0604020202020204" charset="-18"/>
                <a:sym typeface="Helvetica Light"/>
              </a:rPr>
              <a:t>Elektroniczne zwolnienia lekarskie </a:t>
            </a:r>
            <a:br>
              <a:rPr lang="pl-PL" sz="4000" dirty="0" smtClean="0">
                <a:solidFill>
                  <a:schemeClr val="bg1"/>
                </a:solidFill>
                <a:latin typeface="Lato Bold" panose="020B0604020202020204" charset="-18"/>
                <a:sym typeface="Helvetica Light"/>
              </a:rPr>
            </a:br>
            <a:r>
              <a:rPr lang="pl-PL" sz="4000" dirty="0" smtClean="0">
                <a:solidFill>
                  <a:schemeClr val="bg1"/>
                </a:solidFill>
                <a:latin typeface="Lato Bold" panose="020B0604020202020204" charset="-18"/>
                <a:sym typeface="Helvetica Light"/>
              </a:rPr>
              <a:t>– e ZLA              </a:t>
            </a:r>
            <a:r>
              <a:rPr lang="pl-PL" sz="4000" dirty="0">
                <a:latin typeface="Lato Bold" panose="020B0604020202020204" charset="-18"/>
                <a:sym typeface="Helvetica Light"/>
              </a:rPr>
              <a:t/>
            </a:r>
            <a:br>
              <a:rPr lang="pl-PL" sz="4000" dirty="0">
                <a:latin typeface="Lato Bold" panose="020B0604020202020204" charset="-18"/>
                <a:sym typeface="Helvetica Light"/>
              </a:rPr>
            </a:br>
            <a:r>
              <a:rPr lang="pl-PL" sz="3400" dirty="0">
                <a:latin typeface="Lato Bold" panose="020B0604020202020204" charset="-18"/>
                <a:sym typeface="Helvetica Light"/>
              </a:rPr>
              <a:t/>
            </a:r>
            <a:br>
              <a:rPr lang="pl-PL" sz="3400" dirty="0">
                <a:latin typeface="Lato Bold" panose="020B0604020202020204" charset="-18"/>
                <a:sym typeface="Helvetica Light"/>
              </a:rPr>
            </a:br>
            <a:endParaRPr lang="pl-PL" sz="2800" dirty="0">
              <a:latin typeface="Lato Bold" panose="020B0604020202020204" charset="-18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8079" y="340296"/>
            <a:ext cx="11206721" cy="1512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549148">
              <a:defRPr sz="3384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800" b="1" i="1" dirty="0" smtClean="0">
                <a:solidFill>
                  <a:schemeClr val="bg1"/>
                </a:solidFill>
              </a:rPr>
              <a:t>Dr Piotr Artur Winciunas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800" b="1" i="1" dirty="0" smtClean="0">
                <a:solidFill>
                  <a:schemeClr val="bg1"/>
                </a:solidFill>
              </a:rPr>
              <a:t>Departament Orzecznictwa Lekarskiego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800" b="1" i="1" dirty="0" smtClean="0">
                <a:solidFill>
                  <a:schemeClr val="bg1"/>
                </a:solidFill>
              </a:rPr>
              <a:t>Centrala Zakładu Ubezpieczeń Społecznych</a:t>
            </a:r>
            <a:endParaRPr lang="pl-PL" sz="2800" b="1" i="1" dirty="0">
              <a:solidFill>
                <a:schemeClr val="bg1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6465442" y="6248400"/>
            <a:ext cx="5269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dirty="0"/>
          </a:p>
        </p:txBody>
      </p:sp>
      <p:sp>
        <p:nvSpPr>
          <p:cNvPr id="35" name="Shape 35"/>
          <p:cNvSpPr/>
          <p:nvPr/>
        </p:nvSpPr>
        <p:spPr>
          <a:xfrm>
            <a:off x="5422280" y="4588768"/>
            <a:ext cx="3405158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36" name="Shape 36"/>
          <p:cNvSpPr/>
          <p:nvPr/>
        </p:nvSpPr>
        <p:spPr>
          <a:xfrm>
            <a:off x="309712" y="4948808"/>
            <a:ext cx="6123319" cy="2429892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b="1" dirty="0" smtClean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b="1" dirty="0" smtClean="0">
                <a:solidFill>
                  <a:schemeClr val="bg1"/>
                </a:solidFill>
              </a:rPr>
              <a:t>   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800" b="1" dirty="0" smtClean="0">
                <a:solidFill>
                  <a:schemeClr val="bg1"/>
                </a:solidFill>
              </a:rPr>
              <a:t>Posiedzenie  Okręgowej  Rady Lekarskiej w Warszawie.         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800" b="1" dirty="0" smtClean="0">
                <a:solidFill>
                  <a:schemeClr val="bg1"/>
                </a:solidFill>
              </a:rPr>
              <a:t>22 </a:t>
            </a:r>
            <a:r>
              <a:rPr lang="pl-PL" sz="2800" b="1" dirty="0" smtClean="0">
                <a:solidFill>
                  <a:schemeClr val="bg1"/>
                </a:solidFill>
              </a:rPr>
              <a:t>października  </a:t>
            </a:r>
            <a:r>
              <a:rPr lang="pl-PL" sz="2800" b="1" dirty="0">
                <a:solidFill>
                  <a:schemeClr val="bg1"/>
                </a:solidFill>
              </a:rPr>
              <a:t>2015 </a:t>
            </a:r>
            <a:r>
              <a:rPr lang="pl-PL" sz="2800" b="1" dirty="0" smtClean="0">
                <a:solidFill>
                  <a:schemeClr val="bg1"/>
                </a:solidFill>
              </a:rPr>
              <a:t>r</a:t>
            </a:r>
            <a:r>
              <a:rPr lang="pl-PL" sz="2800" b="1" dirty="0">
                <a:solidFill>
                  <a:schemeClr val="bg1"/>
                </a:solidFill>
              </a:rPr>
              <a:t>.</a:t>
            </a:r>
            <a:r>
              <a:rPr lang="pl-PL" sz="2800" b="1" dirty="0" smtClean="0"/>
              <a:t>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82374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83077" y="576920"/>
            <a:ext cx="5531203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Widok lekarza – Panel lekarza</a:t>
            </a:r>
            <a:r>
              <a:rPr lang="pl-PL" sz="2600" b="1" u="sng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Obraz 4" descr="/download/attachments/205947989/image2014-8-20%2015%3A38%3A43.png?version=1&amp;modificationDate=1408543446000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0" y="1751081"/>
            <a:ext cx="11367663" cy="757844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Obraz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1108346"/>
            <a:ext cx="12606439" cy="849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7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4" y="509577"/>
            <a:ext cx="5531203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259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Widok lekarza – Panel lekarza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2468" y="1276400"/>
            <a:ext cx="10548372" cy="6563826"/>
          </a:xfrm>
          <a:prstGeom prst="rect">
            <a:avLst/>
          </a:prstGeom>
          <a:noFill/>
        </p:spPr>
        <p:txBody>
          <a:bodyPr wrap="square" lIns="130025" tIns="65013" rIns="130025" bIns="65013" rtlCol="0">
            <a:spAutoFit/>
          </a:bodyPr>
          <a:lstStyle/>
          <a:p>
            <a:pPr algn="just" defTabSz="1300259" rtl="0"/>
            <a:r>
              <a:rPr lang="pl-PL" sz="2400" b="1" u="sng" kern="1200" dirty="0">
                <a:solidFill>
                  <a:schemeClr val="tx1"/>
                </a:solidFill>
                <a:latin typeface="Lato" panose="020B0604020202020204" charset="-18"/>
              </a:rPr>
              <a:t>Główne elementy </a:t>
            </a:r>
            <a:r>
              <a:rPr lang="pl-PL" sz="2400" b="1" u="sng" kern="1200" dirty="0" smtClean="0">
                <a:solidFill>
                  <a:schemeClr val="tx1"/>
                </a:solidFill>
                <a:latin typeface="Lato" panose="020B0604020202020204" charset="-18"/>
              </a:rPr>
              <a:t>menu:</a:t>
            </a:r>
          </a:p>
          <a:p>
            <a:pPr algn="just" defTabSz="1300259" rtl="0"/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Moje 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dane,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Wystawienie zaświadczenia ZUS 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ZLA,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Formularze ZUS ZLA (puste do wydruku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),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Przegląd zaświadczeń ZUS ZLA (wystawione 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ZUS ZLA </a:t>
            </a: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przez danego lekarza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),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Dokumenty ZUS ZLA do 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wysłania,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Dokumenty wysłane (</a:t>
            </a:r>
            <a:r>
              <a:rPr lang="pl-PL" sz="2400" b="1" kern="1200" dirty="0" err="1">
                <a:solidFill>
                  <a:schemeClr val="tx1"/>
                </a:solidFill>
                <a:latin typeface="Lato" panose="020B0604020202020204" charset="-18"/>
              </a:rPr>
              <a:t>eZLA</a:t>
            </a: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, </a:t>
            </a:r>
            <a:r>
              <a:rPr lang="pl-PL" sz="2400" b="1" kern="1200" dirty="0" err="1">
                <a:solidFill>
                  <a:schemeClr val="tx1"/>
                </a:solidFill>
                <a:latin typeface="Lato" panose="020B0604020202020204" charset="-18"/>
              </a:rPr>
              <a:t>aZLA</a:t>
            </a: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, </a:t>
            </a:r>
            <a:r>
              <a:rPr lang="pl-PL" sz="2400" b="1" kern="1200" dirty="0" err="1">
                <a:solidFill>
                  <a:schemeClr val="tx1"/>
                </a:solidFill>
                <a:latin typeface="Lato" panose="020B0604020202020204" charset="-18"/>
              </a:rPr>
              <a:t>uZLA</a:t>
            </a: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, wnioski o rehabilitacje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),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Zaświadczenia lekarskie 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pacjenta wystawione w formie elektronicznej    w ciągu ostatniego pół roku,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just" defTabSz="1300259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chemeClr val="tx1"/>
                </a:solidFill>
                <a:latin typeface="Lato" panose="020B0604020202020204" charset="-18"/>
              </a:rPr>
              <a:t>Wnioski o rehabilitację leczniczą </a:t>
            </a:r>
            <a:r>
              <a:rPr lang="pl-PL" sz="2400" b="1" kern="1200" dirty="0" smtClean="0">
                <a:solidFill>
                  <a:schemeClr val="tx1"/>
                </a:solidFill>
                <a:latin typeface="Lato" panose="020B0604020202020204" charset="-18"/>
              </a:rPr>
              <a:t>pacjenta,</a:t>
            </a:r>
            <a:endParaRPr lang="pl-PL" sz="2400" b="1" kern="1200" dirty="0">
              <a:solidFill>
                <a:schemeClr val="tx1"/>
              </a:solidFill>
              <a:latin typeface="Lato" panose="020B0604020202020204" charset="-18"/>
            </a:endParaRPr>
          </a:p>
          <a:p>
            <a:pPr marL="406332" indent="-406332" algn="l" defTabSz="1300259" rtl="0">
              <a:buFont typeface="Arial" panose="020B0604020202020204" pitchFamily="34" charset="0"/>
              <a:buChar char="•"/>
            </a:pPr>
            <a:endParaRPr lang="pl-PL" sz="2400" kern="1200" dirty="0" smtClean="0">
              <a:solidFill>
                <a:prstClr val="black"/>
              </a:solidFill>
              <a:latin typeface="Lato" panose="020B0604020202020204" charset="-18"/>
            </a:endParaRPr>
          </a:p>
          <a:p>
            <a:pPr marL="406332" indent="-406332" algn="l" defTabSz="1300259" rtl="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algn="l" defTabSz="1300259" rtl="0"/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Aplikacja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dla lekarzy będzie dostępna również  w wersji  na urządzenia mobilne.</a:t>
            </a:r>
          </a:p>
          <a:p>
            <a:pPr algn="l" defTabSz="1300259" rtl="0"/>
            <a:endParaRPr lang="pl-PL" sz="3400" kern="1200" dirty="0">
              <a:solidFill>
                <a:prstClr val="black"/>
              </a:solidFill>
            </a:endParaRPr>
          </a:p>
        </p:txBody>
      </p:sp>
      <p:sp>
        <p:nvSpPr>
          <p:cNvPr id="4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62300" y="551966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udzielania świadczeń zdrowotnych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65696" y="1348408"/>
            <a:ext cx="11879720" cy="3455297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l" defTabSz="1300393" rtl="0"/>
            <a:r>
              <a:rPr lang="pl-PL" sz="2000" b="1" kern="1200" dirty="0">
                <a:solidFill>
                  <a:prstClr val="black"/>
                </a:solidFill>
                <a:latin typeface="Lato" panose="020B0604020202020204" charset="-18"/>
              </a:rPr>
              <a:t>Zmiana miejsca udzielania świadczeń zdrowotnych</a:t>
            </a:r>
          </a:p>
          <a:p>
            <a:pPr algn="l" defTabSz="1300393" rtl="0"/>
            <a:endParaRPr lang="pl-PL" sz="2000" b="1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1300393" rtl="0"/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Po otwarciu okna „</a:t>
            </a:r>
            <a:r>
              <a:rPr lang="pl-PL" sz="2200" b="1" i="1" kern="1200" dirty="0">
                <a:solidFill>
                  <a:prstClr val="black"/>
                </a:solidFill>
                <a:latin typeface="Lato" panose="020B0604020202020204" charset="-18"/>
              </a:rPr>
              <a:t>Wybierz miejsce udzielania świadczeń zdrowotnych”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prezentowana jest tabela wypełniona danymi, zgłoszonymi do ZUS przez lekarza na druku ZUS FZLA.</a:t>
            </a:r>
          </a:p>
          <a:p>
            <a:pPr algn="just" defTabSz="1300393" rtl="0"/>
            <a:endParaRPr lang="pl-PL" sz="2200" b="1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1300393" rtl="0"/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W przypadku kilku miejsc pracy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lekarz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zaznacza to miejsce, w ramach którego aktualnie będzie wystawiał zaświadczenia lekarskie; możliwe jest zaznaczenie tylko jednego miejsca;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    w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przypadku braku prezentacji w tabeli aktualnego miejsca pracy (np. ze względu na niezaktualizowane dane) lub braku jakichkolwiek zdefiniowanych miejsc istnieje możliwość dodania danych nowego miejsca pracy – przycisk „Dodaj nowe miejsce”.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55" y="4948808"/>
            <a:ext cx="6584209" cy="40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36573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29" y="595509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udzielania świadczeń zdrowotnych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6799" y="1273225"/>
            <a:ext cx="11778226" cy="4255516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Po podaniu numeru NIP odszukiwany jest podmiot w </a:t>
            </a:r>
            <a:r>
              <a:rPr lang="pl-PL" sz="2200" b="1" i="1" kern="1200" dirty="0" smtClean="0">
                <a:solidFill>
                  <a:prstClr val="black"/>
                </a:solidFill>
                <a:latin typeface="Lato" panose="020B0604020202020204" charset="-18"/>
              </a:rPr>
              <a:t>Centralnym Rejestrze Płatników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( CRP) i pozostałe dane uzupełniają się automatycznie. Jeśli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nie zostanie odnaleziony ośrodek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                o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zadanym numerze NIP lub jego dane nie zostaną przez użytkownika wybrane użytkownik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będzie mógł wpisać e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nowego miejsca udzielania świadczeń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zdrowotnych.</a:t>
            </a:r>
          </a:p>
          <a:p>
            <a:pPr algn="just" defTabSz="1300393" rtl="0"/>
            <a:endParaRPr lang="pl-PL" sz="2200" b="1" kern="1200" dirty="0" smtClean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Po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naciśnięciu przycisku „Zatwierdź” wykonane zostanie sprawdzenie, czy lekarz jest zatrudniony w danym miejscu pracy, tzn. czy istnieje aktualne ubezpieczenie dla pary lekarz (ubezpieczony) –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ZOZ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(płatnik). W przypadku braku takiego ubezpieczenia zostanie wyświetlone ostrzeżenie.</a:t>
            </a:r>
          </a:p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Dodane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miejsce pracy będzie dostępne tylko na czas bieżącej sesji, dane nie są zapisywane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     w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danych lekarza.</a:t>
            </a:r>
          </a:p>
          <a:p>
            <a:pPr algn="l" defTabSz="1300393" rtl="0"/>
            <a:endParaRPr lang="pl-PL" sz="2600" kern="1200" dirty="0">
              <a:solidFill>
                <a:prstClr val="black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2985" y="5190187"/>
            <a:ext cx="3789221" cy="3082247"/>
          </a:xfrm>
          <a:prstGeom prst="rect">
            <a:avLst/>
          </a:prstGeom>
        </p:spPr>
      </p:pic>
      <p:pic>
        <p:nvPicPr>
          <p:cNvPr id="7" name="Obraz 6" descr="/download/attachments/205947989/lekarz_akt_danych_komunikat.png?version=3&amp;modificationDate=1428415375000&amp;api=v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98" y="5190187"/>
            <a:ext cx="4185884" cy="30403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9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1" y="474134"/>
            <a:ext cx="8665949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1 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44231" y="6749008"/>
            <a:ext cx="12022295" cy="1824081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Proces jest obsługiwany poprzez kreator. Liczba kroków kreatora wynosi od 4 do 6.</a:t>
            </a:r>
          </a:p>
          <a:p>
            <a:pPr algn="just" defTabSz="1300393" rtl="0"/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Kreator wywoływany jest po wybraniu przycisku „</a:t>
            </a:r>
            <a:r>
              <a:rPr lang="pl-PL" sz="2200" b="1" i="1" kern="1200" dirty="0">
                <a:solidFill>
                  <a:prstClr val="black"/>
                </a:solidFill>
                <a:latin typeface="Lato" panose="020B0604020202020204" charset="-18"/>
              </a:rPr>
              <a:t>Nowe zaświadczenie”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z okna „</a:t>
            </a:r>
            <a:r>
              <a:rPr lang="pl-PL" sz="2200" b="1" i="1" kern="1200" dirty="0">
                <a:solidFill>
                  <a:prstClr val="black"/>
                </a:solidFill>
                <a:latin typeface="Lato" panose="020B0604020202020204" charset="-18"/>
              </a:rPr>
              <a:t>Przegląd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 </a:t>
            </a:r>
            <a:r>
              <a:rPr lang="pl-PL" sz="2200" b="1" i="1" kern="1200" dirty="0">
                <a:solidFill>
                  <a:prstClr val="black"/>
                </a:solidFill>
                <a:latin typeface="Lato" panose="020B0604020202020204" charset="-18"/>
              </a:rPr>
              <a:t>zaświadczeń lekarskich ZUS ZLA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” oraz „</a:t>
            </a:r>
            <a:r>
              <a:rPr lang="pl-PL" sz="2200" b="1" i="1" kern="1200" dirty="0">
                <a:solidFill>
                  <a:prstClr val="black"/>
                </a:solidFill>
                <a:latin typeface="Lato" panose="020B0604020202020204" charset="-18"/>
              </a:rPr>
              <a:t>Zaświadczenia lekarskie pacjenta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” lub z menu „</a:t>
            </a:r>
            <a:r>
              <a:rPr lang="pl-PL" sz="2200" b="1" i="1" kern="1200" dirty="0">
                <a:solidFill>
                  <a:prstClr val="black"/>
                </a:solidFill>
                <a:latin typeface="Lato" panose="020B0604020202020204" charset="-18"/>
              </a:rPr>
              <a:t>Wystawienie zaświadczenia ZUS ZLA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” o ile lekarz ma prawo wystawiania zaświadczeń.</a:t>
            </a:r>
          </a:p>
          <a:p>
            <a:pPr algn="just" defTabSz="1300393" rtl="0"/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Data wystawienia zaświadczenia wypełniana jest domyślnie bieżącą datą i nie podlega edycji.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" y="1005553"/>
            <a:ext cx="9421845" cy="56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34899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71674" y="580987"/>
            <a:ext cx="8521933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71674" y="1420416"/>
            <a:ext cx="12022295" cy="6409952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Od wybranych ustawień zależeć będą kolejne kroki kreatora:</a:t>
            </a:r>
          </a:p>
          <a:p>
            <a:pPr algn="l" defTabSz="1300393" rtl="0"/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06374" indent="-406374" algn="just" defTabSz="1300393" rtl="0">
              <a:buFont typeface="Arial" panose="020B0604020202020204" pitchFamily="34" charset="0"/>
              <a:buChar char="•"/>
            </a:pP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Jeśli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miejscem ubezpieczenia jest ZUS, to w kroku 2, po podaniu identyfikatora ubezpieczonego dane pacjenta będą 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poszukiwane i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uzupełnione w oparciu o </a:t>
            </a:r>
            <a:r>
              <a:rPr lang="pl-PL" sz="2400" b="1" i="1" kern="1200" dirty="0" smtClean="0">
                <a:solidFill>
                  <a:prstClr val="black"/>
                </a:solidFill>
                <a:latin typeface="Lato" panose="020B0604020202020204" charset="-18"/>
              </a:rPr>
              <a:t>Centralny Rejestr Ubezpieczonych 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- CRU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(imię, nazwisko, adres) i po pomyślnym wyszukaniu w kroku 3 lista płatników zostanie zainicjowana danymi z 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repliki ZUS,</a:t>
            </a:r>
          </a:p>
          <a:p>
            <a:pPr marL="406374" indent="-406374" algn="just" defTabSz="1300393" rtl="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06374" indent="-406374" algn="just" defTabSz="1300393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J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eśli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miejscem ubezpieczenia jest KRUS, w kroku 2 dane identyfikacyjne pacjenta oraz dane adresowe będą poszukiwane  i uzupełnione w oparciu o rejestr PESEL , a w kroku 3 dane płatników opcjonalnie można ręcznie dodać do listy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,</a:t>
            </a:r>
          </a:p>
          <a:p>
            <a:pPr marL="406374" indent="-406374" algn="just" defTabSz="1300393" rtl="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342900" indent="-342900" algn="just" defTabSz="1300393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J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eśli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wybrano miejsce ubezpieczenia inne w Polsce lub w innym państwie, to w kroku 2 dane identyfikacyjne pacjenta oraz dane adresowe należy wprowadzić ręcznie, natomiast uzupełnienie danych w kroku dotyczącym płatników jest 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opcjonalne,</a:t>
            </a:r>
          </a:p>
          <a:p>
            <a:pPr marL="406374" indent="-406374" algn="just" defTabSz="1300393" rtl="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06374" indent="-406374" algn="just" defTabSz="1300393" rtl="0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J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eśli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zaświadczenie jest wystawiane na opiekę, to pojawi się dodatkowy krok kreatora, w którym podać należy dane osoby pozostającej pod opieką.</a:t>
            </a:r>
          </a:p>
        </p:txBody>
      </p:sp>
      <p:sp>
        <p:nvSpPr>
          <p:cNvPr id="4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1" y="507230"/>
            <a:ext cx="8449925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2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82649" y="7232659"/>
            <a:ext cx="12085531" cy="1824081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200" kern="1200" dirty="0">
                <a:solidFill>
                  <a:prstClr val="black"/>
                </a:solidFill>
                <a:latin typeface="Lato" panose="020B0604020202020204" charset="-18"/>
              </a:rPr>
              <a:t>Lekarz wprowadza numer </a:t>
            </a:r>
            <a:r>
              <a:rPr lang="pl-PL" sz="2200" kern="1200" dirty="0" smtClean="0">
                <a:solidFill>
                  <a:prstClr val="black"/>
                </a:solidFill>
                <a:latin typeface="Lato" panose="020B0604020202020204" charset="-18"/>
              </a:rPr>
              <a:t>PESEL. </a:t>
            </a:r>
            <a:r>
              <a:rPr lang="pl-PL" sz="2200" kern="1200" dirty="0">
                <a:solidFill>
                  <a:prstClr val="black"/>
                </a:solidFill>
                <a:latin typeface="Lato" panose="020B0604020202020204" charset="-18"/>
              </a:rPr>
              <a:t>Wybiera przycisk „</a:t>
            </a:r>
            <a:r>
              <a:rPr lang="pl-PL" sz="2200" i="1" kern="1200" dirty="0">
                <a:solidFill>
                  <a:prstClr val="black"/>
                </a:solidFill>
                <a:latin typeface="Lato" panose="020B0604020202020204" charset="-18"/>
              </a:rPr>
              <a:t>Szukaj</a:t>
            </a:r>
            <a:r>
              <a:rPr lang="pl-PL" sz="2200" kern="1200" dirty="0">
                <a:solidFill>
                  <a:prstClr val="black"/>
                </a:solidFill>
                <a:latin typeface="Lato" panose="020B0604020202020204" charset="-18"/>
              </a:rPr>
              <a:t>”. System rozpoczyna szukanie danych w CRU (w replice) – jeśli znajdzie dane – wyświetla imię i nazwisko w celu sprawdzenia poprawności danych (tożsamości</a:t>
            </a:r>
            <a:r>
              <a:rPr lang="pl-PL" sz="2200" kern="1200" dirty="0" smtClean="0">
                <a:solidFill>
                  <a:prstClr val="black"/>
                </a:solidFill>
                <a:latin typeface="Lato" panose="020B0604020202020204" charset="-18"/>
              </a:rPr>
              <a:t>).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Domyślnie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wybierana jest opcja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 Dane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zgodne, a imię </a:t>
            </a:r>
            <a:endParaRPr lang="pl-PL" sz="2200" b="1" kern="1200" dirty="0" smtClean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i </a:t>
            </a:r>
            <a:r>
              <a:rPr lang="pl-PL" sz="2200" b="1" kern="1200" dirty="0">
                <a:solidFill>
                  <a:prstClr val="black"/>
                </a:solidFill>
                <a:latin typeface="Lato" panose="020B0604020202020204" charset="-18"/>
              </a:rPr>
              <a:t>nazwisko są przepisywane do sekcji Poprawne dane ubezpieczonego i zostają zablokowane do edycji.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9" y="1204392"/>
            <a:ext cx="10390293" cy="602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27209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1" y="474134"/>
            <a:ext cx="8665949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</a:t>
            </a:r>
            <a:r>
              <a:rPr lang="pl-PL" sz="2600" b="1" u="sng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2600" b="1" u="sng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62542" y="5772905"/>
            <a:ext cx="12085531" cy="336296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1300393" rtl="0"/>
            <a:r>
              <a:rPr lang="pl-PL" sz="2600" kern="1200" dirty="0">
                <a:solidFill>
                  <a:prstClr val="black"/>
                </a:solidFill>
              </a:rPr>
              <a:t>W tym kroku zostaną wskazani płatnicy, dla których będzie wystawione zaświadczenie lekarskie.</a:t>
            </a:r>
          </a:p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Lista zostaje zainicjowana w wyniku wyszukania w replice </a:t>
            </a:r>
            <a:r>
              <a:rPr lang="pl-PL" sz="2200" b="1" i="1" kern="1200" dirty="0" smtClean="0">
                <a:solidFill>
                  <a:prstClr val="black"/>
                </a:solidFill>
                <a:latin typeface="Lato" panose="020B0604020202020204" charset="-18"/>
              </a:rPr>
              <a:t>Kompleksowy System Informatyczny ZUS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danych płatników, którzy zgłosili ubezpieczonego do ubezpieczenia. Dane na liście nie podlegają edycji.</a:t>
            </a:r>
          </a:p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Kolumna </a:t>
            </a:r>
            <a:r>
              <a:rPr lang="pl-PL" sz="2200" b="1" i="1" kern="1200" dirty="0" smtClean="0">
                <a:solidFill>
                  <a:prstClr val="black"/>
                </a:solidFill>
                <a:latin typeface="Lato" panose="020B0604020202020204" charset="-18"/>
              </a:rPr>
              <a:t>Czy posiada profil PUE 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zawiera informację pochodzącą z danych profilu płatnika.</a:t>
            </a:r>
          </a:p>
          <a:p>
            <a:pPr algn="just" defTabSz="1300393" rtl="0"/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Domyślnie zaświadczenia zostaną wystawione dla wszystkich płatników, użytkownik powinien odznaczyć </a:t>
            </a:r>
            <a:r>
              <a:rPr lang="pl-PL" sz="2200" b="1" kern="1200" dirty="0" err="1" smtClean="0">
                <a:solidFill>
                  <a:prstClr val="black"/>
                </a:solidFill>
                <a:latin typeface="Lato" panose="020B0604020202020204" charset="-18"/>
              </a:rPr>
              <a:t>checkbox</a:t>
            </a:r>
            <a:r>
              <a:rPr lang="pl-PL" sz="2200" b="1" kern="1200" dirty="0" smtClean="0">
                <a:solidFill>
                  <a:prstClr val="black"/>
                </a:solidFill>
                <a:latin typeface="Lato" panose="020B0604020202020204" charset="-18"/>
              </a:rPr>
              <a:t> dla danego płatnika, jeśli nie chce dla niego wystawić ZLA.</a:t>
            </a:r>
          </a:p>
          <a:p>
            <a:pPr algn="l" defTabSz="1300393" rtl="0"/>
            <a:endParaRPr lang="pl-PL" sz="2600" kern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0" y="1394815"/>
            <a:ext cx="11060429" cy="43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az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9" y="999408"/>
            <a:ext cx="12596599" cy="55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7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69690" y="492716"/>
            <a:ext cx="8161893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3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6730" y="1276400"/>
            <a:ext cx="12085531" cy="4624848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W przypadku, kiedy lista nie została zainicjowana lub dane płatnika ubezpieczonego nie zostały wyświetlone (np. w replice brak jeszcze danych z dokumentu zgłoszeniowego dla ubezpieczonego) istnieje możliwość dodania danych płatnika – opcja „</a:t>
            </a:r>
            <a:r>
              <a:rPr lang="pl-PL" sz="2400" b="1" i="1" kern="1200" dirty="0">
                <a:solidFill>
                  <a:prstClr val="black"/>
                </a:solidFill>
                <a:latin typeface="Lato" panose="020B0604020202020204" charset="-18"/>
              </a:rPr>
              <a:t>Dodaj nowego płatnika”. </a:t>
            </a:r>
          </a:p>
          <a:p>
            <a:pPr algn="just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Po wprowadzeniu jednego z identyfikatorów płatnika (numer NIP lub numer Pesel lub seria i numer paszportu) i naciśnięciu przycisku „</a:t>
            </a:r>
            <a:r>
              <a:rPr lang="pl-PL" sz="2400" b="1" i="1" kern="1200" dirty="0">
                <a:solidFill>
                  <a:prstClr val="black"/>
                </a:solidFill>
                <a:latin typeface="Lato" panose="020B0604020202020204" charset="-18"/>
              </a:rPr>
              <a:t>Szukaj”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następuje próba wyszukania danych płatnika w replice KSI (CRP). Jeśli dane zostaną znalezione, pole Nazwa płatnika zostanie uzupełnione nazwą wyszukanego płatnika (lub jego nazwą skróconą lub imieniem i nazwiskiem płatnika składek) i będzie tylko do odczytu. W przeciwnym wypadku 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lekarz wpisuje nazwę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płatnika.</a:t>
            </a:r>
          </a:p>
          <a:p>
            <a:pPr algn="just" defTabSz="1300393" rtl="0"/>
            <a:endParaRPr lang="pl-PL" sz="2600" kern="1200" dirty="0">
              <a:solidFill>
                <a:prstClr val="black"/>
              </a:solidFill>
            </a:endParaRPr>
          </a:p>
          <a:p>
            <a:pPr algn="l" defTabSz="1300393" rtl="0"/>
            <a:r>
              <a:rPr lang="pl-PL" sz="2600" kern="1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5" y="5092824"/>
            <a:ext cx="10307955" cy="398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42425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0" y="556320"/>
            <a:ext cx="8305909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4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6731" y="1420416"/>
            <a:ext cx="12085531" cy="345529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Jeśli w pierwszym kroku kreatora zaznaczono opcję „</a:t>
            </a:r>
            <a:r>
              <a:rPr lang="pl-PL" sz="2400" b="1" i="1" kern="1200" dirty="0">
                <a:solidFill>
                  <a:prstClr val="black"/>
                </a:solidFill>
                <a:latin typeface="Lato" panose="020B0604020202020204" charset="-18"/>
              </a:rPr>
              <a:t>Zaświadczenie wystawiane na opiekę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”, pojawi się dodatkowy krok, w którym trzeba wprowadzić dane osoby pozostającej pod opieką: datę urodzenia i stopień pokrewieństwa. </a:t>
            </a:r>
          </a:p>
          <a:p>
            <a:pPr algn="just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System, na podstawie </a:t>
            </a:r>
            <a:r>
              <a:rPr lang="pl-PL" sz="2400" b="1" i="1" kern="1200" dirty="0">
                <a:solidFill>
                  <a:prstClr val="black"/>
                </a:solidFill>
                <a:latin typeface="Lato" panose="020B0604020202020204" charset="-18"/>
              </a:rPr>
              <a:t>Centralnego Rejestru Członków Rodziny Ubezpieczonych Uprawnionych do Ubezpieczenia Zdrowotnego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, dodatkowo utworzy listę wyboru, na której znajdą się osoby zgłoszone do ubezpieczenia przez ubezpieczonego, dla którego wystawiane jest zaświadczenie. W przypadku, kiedy lista będzie pusta lub kiedy na liście nie będzie właściwej osoby lekarz uzupełni dane na podstawie informacji od pacjenta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4" y="4752609"/>
            <a:ext cx="6758411" cy="3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7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108700" y="1092200"/>
            <a:ext cx="5626101" cy="1840384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000" dirty="0" smtClean="0">
                <a:solidFill>
                  <a:schemeClr val="bg1"/>
                </a:solidFill>
                <a:latin typeface="Lato Bold" panose="020B0604020202020204" charset="-18"/>
                <a:sym typeface="Helvetica Light"/>
              </a:rPr>
              <a:t>Elektroniczne zwolnienia lekarskie – e ZLA              </a:t>
            </a:r>
            <a:r>
              <a:rPr lang="pl-PL" sz="4000" dirty="0">
                <a:latin typeface="Lato Bold" panose="020B0604020202020204" charset="-18"/>
                <a:sym typeface="Helvetica Light"/>
              </a:rPr>
              <a:t/>
            </a:r>
            <a:br>
              <a:rPr lang="pl-PL" sz="4000" dirty="0">
                <a:latin typeface="Lato Bold" panose="020B0604020202020204" charset="-18"/>
                <a:sym typeface="Helvetica Light"/>
              </a:rPr>
            </a:br>
            <a:r>
              <a:rPr lang="pl-PL" sz="3400" dirty="0">
                <a:latin typeface="Lato Bold" panose="020B0604020202020204" charset="-18"/>
                <a:sym typeface="Helvetica Light"/>
              </a:rPr>
              <a:t/>
            </a:r>
            <a:br>
              <a:rPr lang="pl-PL" sz="3400" dirty="0">
                <a:latin typeface="Lato Bold" panose="020B0604020202020204" charset="-18"/>
                <a:sym typeface="Helvetica Light"/>
              </a:rPr>
            </a:br>
            <a:endParaRPr lang="pl-PL" sz="2800" dirty="0">
              <a:latin typeface="Lato Bold" panose="020B0604020202020204" charset="-18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461840" y="3868688"/>
            <a:ext cx="10945216" cy="2088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549148">
              <a:defRPr sz="3384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2800" b="1" dirty="0">
                <a:solidFill>
                  <a:schemeClr val="bg1"/>
                </a:solidFill>
                <a:latin typeface="Lato Light" panose="020F0302020204030203" charset="-18"/>
              </a:rPr>
              <a:t>wprowadzone ustawą z dnia 15 maja 2015 r. o zmianie ustawy </a:t>
            </a:r>
            <a:r>
              <a:rPr lang="pl-PL" sz="2800" b="1" dirty="0" smtClean="0">
                <a:solidFill>
                  <a:schemeClr val="bg1"/>
                </a:solidFill>
                <a:latin typeface="Lato Light" panose="020F0302020204030203" charset="-18"/>
              </a:rPr>
              <a:t>                      o </a:t>
            </a:r>
            <a:r>
              <a:rPr lang="pl-PL" sz="2800" b="1" dirty="0">
                <a:solidFill>
                  <a:schemeClr val="bg1"/>
                </a:solidFill>
                <a:latin typeface="Lato Light" panose="020F0302020204030203" charset="-18"/>
              </a:rPr>
              <a:t>świadczeniach pieniężnych z ubezpieczenia społecznego w razie choroby i macierzyństwa oraz niektórych innych ustaw </a:t>
            </a:r>
            <a:r>
              <a:rPr lang="pl-PL" sz="2800" b="1" dirty="0" smtClean="0">
                <a:solidFill>
                  <a:schemeClr val="bg1"/>
                </a:solidFill>
                <a:latin typeface="Lato Light" panose="020F0302020204030203" charset="-18"/>
              </a:rPr>
              <a:t>                       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2800" b="1" dirty="0" smtClean="0">
                <a:solidFill>
                  <a:schemeClr val="bg1"/>
                </a:solidFill>
                <a:latin typeface="Lato Light" panose="020F0302020204030203" charset="-18"/>
              </a:rPr>
              <a:t>(Dz.U</a:t>
            </a:r>
            <a:r>
              <a:rPr lang="pl-PL" sz="2800" b="1" dirty="0">
                <a:solidFill>
                  <a:schemeClr val="bg1"/>
                </a:solidFill>
                <a:latin typeface="Lato Light" panose="020F0302020204030203" charset="-18"/>
              </a:rPr>
              <a:t>. z 2015 r. poz. 1066)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pl-PL" sz="2800" i="1" dirty="0">
              <a:solidFill>
                <a:schemeClr val="bg1"/>
              </a:solidFill>
            </a:endParaRPr>
          </a:p>
        </p:txBody>
      </p:sp>
      <p:sp>
        <p:nvSpPr>
          <p:cNvPr id="34" name="Shape 34"/>
          <p:cNvSpPr/>
          <p:nvPr/>
        </p:nvSpPr>
        <p:spPr>
          <a:xfrm>
            <a:off x="6465442" y="6248400"/>
            <a:ext cx="5269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dirty="0"/>
          </a:p>
        </p:txBody>
      </p:sp>
      <p:sp>
        <p:nvSpPr>
          <p:cNvPr id="35" name="Shape 35"/>
          <p:cNvSpPr/>
          <p:nvPr/>
        </p:nvSpPr>
        <p:spPr>
          <a:xfrm>
            <a:off x="6433031" y="2387518"/>
            <a:ext cx="3405158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36" name="Shape 36"/>
          <p:cNvSpPr/>
          <p:nvPr/>
        </p:nvSpPr>
        <p:spPr>
          <a:xfrm>
            <a:off x="839341" y="1270000"/>
            <a:ext cx="5269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35867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47557" y="576920"/>
            <a:ext cx="8377917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5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0789" y="5447760"/>
            <a:ext cx="11880708" cy="308596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Kod literowy</a:t>
            </a:r>
          </a:p>
          <a:p>
            <a:pPr algn="just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K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od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A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 – podpowiadany przez system, gdy niezdolność do pracy została orzeczona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              z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powodu tej samej choroby (badana jest zgodność numeru statystycznego choroby w zakresie 3 znaków), a przerwa pomiędzy ustaniem poprzedniej, a powstaniem ponownej niezdolności do pracy nie przekracza 60 dni .</a:t>
            </a:r>
          </a:p>
          <a:p>
            <a:pPr algn="just" defTabSz="1300393" rtl="0"/>
            <a:endParaRPr lang="pl-PL" sz="2400" kern="1200" dirty="0" smtClean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1300393" rtl="0"/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Kod </a:t>
            </a:r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D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 - podpowiadany przy rozpoznaniu gruźlicy – numery statyczne A15-A19.</a:t>
            </a:r>
          </a:p>
          <a:p>
            <a:pPr algn="just" defTabSz="1300393" rtl="0"/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5" y="1117489"/>
            <a:ext cx="7476029" cy="43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2142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35669" y="576920"/>
            <a:ext cx="8665949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5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01839" y="1276400"/>
            <a:ext cx="12085531" cy="6409952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lvl="2" indent="0" algn="l" defTabSz="1300393" rtl="0"/>
            <a:r>
              <a:rPr lang="pl-PL" sz="2400" b="1" kern="1200" dirty="0">
                <a:solidFill>
                  <a:prstClr val="black"/>
                </a:solidFill>
                <a:latin typeface="Lato" panose="020B0604020202020204" charset="-18"/>
              </a:rPr>
              <a:t>Weryfikacja dat okresu niezdolności do </a:t>
            </a:r>
            <a:r>
              <a:rPr lang="pl-PL" sz="2400" b="1" kern="1200" dirty="0" smtClean="0">
                <a:solidFill>
                  <a:prstClr val="black"/>
                </a:solidFill>
                <a:latin typeface="Lato" panose="020B0604020202020204" charset="-18"/>
              </a:rPr>
              <a:t>pracy</a:t>
            </a:r>
          </a:p>
          <a:p>
            <a:pPr lvl="2" indent="0" algn="l" defTabSz="1300393" rtl="0"/>
            <a:endParaRPr lang="pl-PL" sz="2400" b="1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57200" indent="-457200" algn="just" defTabSz="1300393" rtl="0">
              <a:buFont typeface="+mj-lt"/>
              <a:buAutoNum type="arabicPeriod"/>
            </a:pP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Zaświadczenie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może być wystawione na okres rozpoczynający się po dniu badania, jednak nie później niż od 4 dnia po dniu badania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.</a:t>
            </a:r>
          </a:p>
          <a:p>
            <a:pPr marL="457200" indent="-457200" algn="just" defTabSz="1300393" rtl="0">
              <a:buFont typeface="+mj-lt"/>
              <a:buAutoNum type="arabicPeriod"/>
            </a:pPr>
            <a:endParaRPr lang="pl-PL" sz="2400" kern="1200" dirty="0" smtClean="0">
              <a:solidFill>
                <a:prstClr val="black"/>
              </a:solidFill>
              <a:latin typeface="Lato" panose="020B0604020202020204" charset="-18"/>
            </a:endParaRPr>
          </a:p>
          <a:p>
            <a:pPr marL="457200" indent="-457200" algn="just" defTabSz="1300393" rtl="0">
              <a:buFont typeface="+mj-lt"/>
              <a:buAutoNum type="arabicPeriod"/>
            </a:pP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Data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„od” czasowej niezdolności do pracy może być ustalona na dzień nie wcześniejszy niż 3 dni poprzedzające dzień badania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.</a:t>
            </a:r>
          </a:p>
          <a:p>
            <a:pPr marL="457200" indent="-457200" algn="just" defTabSz="1300393" rtl="0">
              <a:buFont typeface="+mj-lt"/>
              <a:buAutoNum type="arabicPeriod"/>
            </a:pPr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87647" indent="-487647" algn="just" defTabSz="1300393" rtl="0">
              <a:buFont typeface="+mj-lt"/>
              <a:buAutoNum type="arabicPeriod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Zasada nr 2 nie dotyczy okresu pobytu w szpitalu i zwolnień wystawianych przez lekarzy psychiatrów, psychiatrów dzieci i młodzieży oraz psychiatrów dziecięcych (oznaczanie na podstawie nazwy specjalizacji) lub zaświadczenie jest wystawiane dla kolejnego płatnika (istnieje już wcześniej wystawione takie zaświadczenie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).</a:t>
            </a:r>
          </a:p>
          <a:p>
            <a:pPr marL="457200" indent="-457200" algn="just" defTabSz="1300393" rtl="0">
              <a:buFont typeface="+mj-lt"/>
              <a:buAutoNum type="arabicPeriod"/>
            </a:pPr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87647" indent="-487647" algn="just" defTabSz="1300393" rtl="0">
              <a:buFont typeface="+mj-lt"/>
              <a:buAutoNum type="arabicPeriod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 Weryfikacja daty początku okresu niezdolności z ostatnim zaświadczeniem lekarskim wystawionym dla ubezpieczonego – sposób realizacji kontynuacji – w przypadku nachodzenia na siebie tych dat system wyświetli komunikat informujący, że ostatnie wystawione dla pacjenta zaświadczenie kończy się w dniu xxx.</a:t>
            </a:r>
          </a:p>
        </p:txBody>
      </p:sp>
      <p:sp>
        <p:nvSpPr>
          <p:cNvPr id="4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6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26" y="556320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</a:t>
            </a:r>
            <a:r>
              <a:rPr lang="pl-PL" sz="2600" b="1" u="sng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endParaRPr lang="pl-PL" sz="2600" b="1" u="sng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6726" y="1852464"/>
            <a:ext cx="11879720" cy="1639415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just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Jeśli daty niezdolności do pracy wpisane przez lekarza obejmują częściowo okres wsteczny, na koniec kreatora wyświetlone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zostanie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okienko, informujące o podziale zaświadczenia.</a:t>
            </a:r>
          </a:p>
          <a:p>
            <a:pPr algn="l" defTabSz="1300393" rtl="0"/>
            <a:r>
              <a:rPr lang="pl-PL" sz="2600" kern="1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6" name="Obraz 5" descr="/download/attachments/205948135/lekarz_kreator_biez_podzial.png?version=2&amp;modificationDate=1424857672000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0" y="3448157"/>
            <a:ext cx="7664858" cy="4539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32477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26" y="556320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5</a:t>
            </a:r>
            <a:r>
              <a:rPr lang="pl-PL" sz="2600" b="1" u="sng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endParaRPr lang="pl-PL" sz="2600" b="1" u="sng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6726" y="1852464"/>
            <a:ext cx="11879720" cy="2070302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r>
              <a:rPr lang="pl-PL" sz="2400" b="1" dirty="0">
                <a:latin typeface="Lato" panose="020B0604020202020204" charset="-18"/>
              </a:rPr>
              <a:t>Uzasadnienie</a:t>
            </a:r>
          </a:p>
          <a:p>
            <a:r>
              <a:rPr lang="pl-PL" sz="2400" dirty="0">
                <a:latin typeface="Lato" panose="020B0604020202020204" charset="-18"/>
              </a:rPr>
              <a:t>Ten krok kreatora pojawia się tylko jeśli lekarz wprowadzi w poprzednim kroku daty niezdolności do pracy obejmujące okres wsteczny z wyłączeniem przypadków dopuszczalnych. Wypełnienie pola </a:t>
            </a:r>
            <a:r>
              <a:rPr lang="pl-PL" sz="2400" i="1" dirty="0">
                <a:latin typeface="Lato" panose="020B0604020202020204" charset="-18"/>
              </a:rPr>
              <a:t>Uzasadnienie</a:t>
            </a:r>
            <a:r>
              <a:rPr lang="pl-PL" sz="2400" dirty="0">
                <a:latin typeface="Lato" panose="020B0604020202020204" charset="-18"/>
              </a:rPr>
              <a:t> jest wtedy </a:t>
            </a:r>
            <a:r>
              <a:rPr lang="pl-PL" sz="2400" b="1" dirty="0">
                <a:latin typeface="Lato" panose="020B0604020202020204" charset="-18"/>
              </a:rPr>
              <a:t>obowiązkowe.</a:t>
            </a:r>
          </a:p>
          <a:p>
            <a:pPr algn="l" defTabSz="1300393" rtl="0"/>
            <a:r>
              <a:rPr lang="pl-PL" sz="2600" kern="1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pic>
        <p:nvPicPr>
          <p:cNvPr id="10" name="Obraz 9" descr="/download/attachments/205948135/lekarz_kreator_niezd_uzas.png?version=2&amp;modificationDate=1427711769000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44" y="3580656"/>
            <a:ext cx="7416824" cy="475488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54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1" y="474134"/>
            <a:ext cx="8665949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5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62542" y="1132384"/>
            <a:ext cx="11674897" cy="160863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just" defTabSz="1300393" rtl="0"/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Należy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wpisać numer statystyczny choroby.</a:t>
            </a:r>
          </a:p>
          <a:p>
            <a:pPr algn="just" defTabSz="1300393" rtl="0"/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Numer statystyczny choroby można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wyszukać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po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fragmencie kodu lub nazwy (okienko pojawiające się po wciśnięciu przycisku "</a:t>
            </a:r>
            <a:r>
              <a:rPr lang="pl-PL" sz="2400" i="1" kern="1200" dirty="0">
                <a:solidFill>
                  <a:prstClr val="black"/>
                </a:solidFill>
                <a:latin typeface="Lato" panose="020B0604020202020204" charset="-18"/>
              </a:rPr>
              <a:t>Wyszukaj chorobę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").</a:t>
            </a:r>
          </a:p>
          <a:p>
            <a:pPr algn="just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Pole "</a:t>
            </a:r>
            <a:r>
              <a:rPr lang="pl-PL" sz="2400" i="1" kern="1200" dirty="0">
                <a:solidFill>
                  <a:prstClr val="black"/>
                </a:solidFill>
                <a:latin typeface="Lato" panose="020B0604020202020204" charset="-18"/>
              </a:rPr>
              <a:t>Nazwa choroby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" na głównym ekranie kreatora nie jest edytowalne.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20" y="3060530"/>
            <a:ext cx="8721301" cy="54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1367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26" y="556320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</a:t>
            </a:r>
            <a:r>
              <a:rPr lang="pl-PL" sz="2600" b="1" u="sng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endParaRPr lang="pl-PL" sz="2600" b="1" u="sng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37458" y="1087746"/>
            <a:ext cx="12285622" cy="531419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l" defTabSz="1300393" rtl="0"/>
            <a:r>
              <a:rPr lang="pl-PL" sz="2600" kern="1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7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2" y="2932584"/>
            <a:ext cx="10130725" cy="559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63245" y="1062031"/>
            <a:ext cx="11233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Lato" panose="020B0604020202020204" charset="-18"/>
              </a:rPr>
              <a:t>Ostatni krok wystawiania nowego zaświadczenia – lekarz ma możliwość ponownego przejrzenia danych wprowadzonych w poprzednich krokach bez możliwości ich zmiany. Zmiany wprowadzić może po cofnięciu się do odpowiedniego kroku. Podczas poruszania się pomiędzy kolejnymi krokami, dane już wprowadzone muszą być zapamiętane.</a:t>
            </a:r>
          </a:p>
        </p:txBody>
      </p:sp>
    </p:spTree>
    <p:extLst>
      <p:ext uri="{BB962C8B-B14F-4D97-AF65-F5344CB8AC3E}">
        <p14:creationId xmlns:p14="http://schemas.microsoft.com/office/powerpoint/2010/main" val="3010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1" y="556320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6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4945" y="1204392"/>
            <a:ext cx="11879720" cy="4193961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just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Jeśli numer statystyczny choroby wpisany przez lekarza w </a:t>
            </a:r>
            <a:r>
              <a:rPr lang="pl-PL" sz="2400" kern="1200" dirty="0" err="1" smtClean="0">
                <a:solidFill>
                  <a:prstClr val="black"/>
                </a:solidFill>
                <a:latin typeface="Lato" panose="020B0604020202020204" charset="-18"/>
              </a:rPr>
              <a:t>eZLA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należy do aktualnego słownika profili rehabilitacji, system zaproponuje skierowanie pacjenta na rehabilitację leczniczą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.</a:t>
            </a:r>
          </a:p>
          <a:p>
            <a:pPr algn="just" defTabSz="1300393" rtl="0"/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W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przypadku akceptacji podpowiedzi, system umożliwi przejście do wystawiania wniosku o rehabilitację leczniczą ZUS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(formularz ZUS PR-4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), wprowadzając automatycznie na wniosku następujące dane pobrane z Zaświadczenia Lekarskiego:</a:t>
            </a:r>
          </a:p>
          <a:p>
            <a:pPr algn="just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 </a:t>
            </a:r>
          </a:p>
          <a:p>
            <a:pPr marL="342900" indent="-342900" algn="just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D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ane identyfikacyjno-adresowe ubezpieczonego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,</a:t>
            </a:r>
          </a:p>
          <a:p>
            <a:pPr marL="342900" indent="-342900" algn="just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N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umer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statystyczny choroby,</a:t>
            </a:r>
          </a:p>
          <a:p>
            <a:pPr marL="342900" indent="-342900" algn="just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O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kres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niezdolności do pracy,</a:t>
            </a:r>
          </a:p>
          <a:p>
            <a:pPr marL="342900" indent="-342900" algn="just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obrany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ze słownika profili rehabilitacji - profil rehabilitacji.</a:t>
            </a:r>
          </a:p>
        </p:txBody>
      </p:sp>
      <p:pic>
        <p:nvPicPr>
          <p:cNvPr id="5" name="Obraz 4" descr="/download/attachments/205948135/skierowanie_na_rehabilitacje_lecznicza_pr_4.png?version=2&amp;modificationDate=1408548033000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12" y="5668888"/>
            <a:ext cx="4199360" cy="2662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7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0" y="576920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u="sng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i podpisanie zaświadczenia lekarskiego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9144" y="4084712"/>
            <a:ext cx="11879720" cy="3824629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l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Czynności wykonywane po wybraniu w kreatorze przycisku „Utwórz”:</a:t>
            </a:r>
          </a:p>
          <a:p>
            <a:pPr algn="l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 </a:t>
            </a:r>
          </a:p>
          <a:p>
            <a:pPr marL="406374" indent="-406374" algn="l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Nadanie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identyfikatora </a:t>
            </a:r>
            <a:r>
              <a:rPr lang="pl-PL" sz="2400" kern="1200" dirty="0" err="1" smtClean="0">
                <a:solidFill>
                  <a:prstClr val="black"/>
                </a:solidFill>
                <a:latin typeface="Lato" panose="020B0604020202020204" charset="-18"/>
              </a:rPr>
              <a:t>eZLA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,</a:t>
            </a:r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06374" indent="-406374" algn="l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Podpisanie oryginału i kopii (kopia bez numeru statystycznego choroby) –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podpis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profilem zaufanym </a:t>
            </a:r>
            <a:r>
              <a:rPr lang="pl-PL" sz="2400" kern="1200" dirty="0" err="1">
                <a:solidFill>
                  <a:prstClr val="black"/>
                </a:solidFill>
                <a:latin typeface="Lato" panose="020B0604020202020204" charset="-18"/>
              </a:rPr>
              <a:t>ePUAP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 lub Podpis kwalifikowany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”,</a:t>
            </a:r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06374" indent="-406374" algn="l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Przekazanie podpisanego oryginału zaświadczenia do KSI i zapisanie zaświadczenia w bazie PUE (status ‘wystawione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’),</a:t>
            </a:r>
            <a:endParaRPr lang="pl-PL" sz="2400" kern="12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406374" indent="-406374" algn="l" defTabSz="1300393" rtl="0"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Przesłanie wiadomości o wystawieniu zaświadczenia na profil PUE płatnika, jeżeli płatnik taki profil posiada wraz z podpisanym dokumentem elektronicznym (kopią zwolnienia).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0" y="1276400"/>
            <a:ext cx="7450667" cy="247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</p:spTree>
    <p:extLst>
      <p:ext uri="{BB962C8B-B14F-4D97-AF65-F5344CB8AC3E}">
        <p14:creationId xmlns:p14="http://schemas.microsoft.com/office/powerpoint/2010/main" val="26397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56731" y="628328"/>
            <a:ext cx="839872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300393" rtl="0"/>
            <a:r>
              <a:rPr lang="pl-PL" sz="26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i podpisanie zaświadczenia lekarskiego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3998" y="1492424"/>
            <a:ext cx="11879720" cy="1239306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just" defTabSz="1300393" rtl="0"/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Jeśli któryś z </a:t>
            </a:r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płatników składek,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dla których wystawiane jest zaświadczenie, nie posiada profilu PUE, na koniec kreatora zostanie wyświetlone okienko informujące lekarza </a:t>
            </a:r>
            <a:endParaRPr lang="pl-PL" sz="2400" kern="1200" dirty="0" smtClean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1300393" rtl="0"/>
            <a:r>
              <a:rPr lang="pl-PL" sz="2400" kern="1200" dirty="0" smtClean="0">
                <a:solidFill>
                  <a:prstClr val="black"/>
                </a:solidFill>
                <a:latin typeface="Lato" panose="020B0604020202020204" charset="-18"/>
              </a:rPr>
              <a:t>o </a:t>
            </a:r>
            <a:r>
              <a:rPr lang="pl-PL" sz="2400" kern="1200" dirty="0">
                <a:solidFill>
                  <a:prstClr val="black"/>
                </a:solidFill>
                <a:latin typeface="Lato" panose="020B0604020202020204" charset="-18"/>
              </a:rPr>
              <a:t>konieczności wydrukowania ZLA dla tego płatnika.</a:t>
            </a:r>
          </a:p>
        </p:txBody>
      </p:sp>
      <p:pic>
        <p:nvPicPr>
          <p:cNvPr id="8" name="Obraz 7" descr="/download/attachments/205948135/lekarz_kreator_wyslane.png?version=3&amp;modificationDate=1426686810000&amp;api=v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93" y="5452864"/>
            <a:ext cx="6451917" cy="276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7" y="3148608"/>
            <a:ext cx="7762240" cy="15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7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72072" y="7757120"/>
            <a:ext cx="11202935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200" dirty="0" smtClean="0">
                <a:latin typeface="Lato" panose="020B0604020202020204" charset="-18"/>
              </a:rPr>
              <a:t> Lekarz będzie miał możliwość wystawiania  elektronicznych zwolnień lekarskich na urządzeniach mobilnych. Wersja mobilna różni się od wersji pełnej.</a:t>
            </a:r>
            <a:endParaRPr lang="pl-PL" sz="2200" dirty="0">
              <a:solidFill>
                <a:srgbClr val="2C3C58"/>
              </a:solidFill>
              <a:latin typeface="Lato" panose="020B0604020202020204" charset="-18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30250" y="6302593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rcRect l="15001" t="10002" r="17500" b="6002"/>
          <a:stretch>
            <a:fillRect/>
          </a:stretch>
        </p:blipFill>
        <p:spPr>
          <a:xfrm>
            <a:off x="2469951" y="2644552"/>
            <a:ext cx="7632847" cy="4896544"/>
          </a:xfrm>
          <a:prstGeom prst="rect">
            <a:avLst/>
          </a:prstGeom>
        </p:spPr>
      </p:pic>
      <p:sp>
        <p:nvSpPr>
          <p:cNvPr id="11" name="Shape 40"/>
          <p:cNvSpPr/>
          <p:nvPr/>
        </p:nvSpPr>
        <p:spPr>
          <a:xfrm>
            <a:off x="675901" y="-18117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200" dirty="0" smtClean="0">
                <a:solidFill>
                  <a:schemeClr val="bg1"/>
                </a:solidFill>
              </a:rPr>
              <a:t>e-ZLA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2" name="Shape 41"/>
          <p:cNvSpPr/>
          <p:nvPr/>
        </p:nvSpPr>
        <p:spPr>
          <a:xfrm>
            <a:off x="2997775" y="96887"/>
            <a:ext cx="368209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3" name="Shape 42"/>
          <p:cNvSpPr/>
          <p:nvPr/>
        </p:nvSpPr>
        <p:spPr>
          <a:xfrm>
            <a:off x="749638" y="1636440"/>
            <a:ext cx="11369386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749639" y="844352"/>
            <a:ext cx="10380322" cy="918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 smtClean="0">
                <a:solidFill>
                  <a:srgbClr val="2C3C58"/>
                </a:solidFill>
              </a:rPr>
              <a:t>Zmiany na portalu PUE - lekarz</a:t>
            </a:r>
            <a:endParaRPr lang="pl-PL" sz="4300" dirty="0">
              <a:solidFill>
                <a:srgbClr val="2C3C58"/>
              </a:solidFill>
            </a:endParaRPr>
          </a:p>
        </p:txBody>
      </p:sp>
      <p:sp>
        <p:nvSpPr>
          <p:cNvPr id="17" name="Shape 39"/>
          <p:cNvSpPr txBox="1">
            <a:spLocks/>
          </p:cNvSpPr>
          <p:nvPr/>
        </p:nvSpPr>
        <p:spPr>
          <a:xfrm>
            <a:off x="801948" y="1996480"/>
            <a:ext cx="10464800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indent="0" algn="l" defTabSz="584200">
              <a:spcBef>
                <a:spcPts val="0"/>
              </a:spcBef>
              <a:buSzTx/>
              <a:buNone/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2000" dirty="0" smtClean="0">
                <a:latin typeface="Lato" panose="020B0604020202020204" charset="-18"/>
              </a:rPr>
              <a:t> </a:t>
            </a:r>
            <a:r>
              <a:rPr lang="pl-PL" sz="2200" b="1" dirty="0">
                <a:latin typeface="Lato" panose="020B0604020202020204" charset="-18"/>
              </a:rPr>
              <a:t>M</a:t>
            </a:r>
            <a:r>
              <a:rPr lang="pl-PL" sz="2200" b="1" dirty="0" smtClean="0">
                <a:latin typeface="Lato" panose="020B0604020202020204" charset="-18"/>
              </a:rPr>
              <a:t>obilna wersja panelu lekarza</a:t>
            </a:r>
            <a:endParaRPr lang="pl-PL" sz="2200" b="1" i="1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494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69753" y="844352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Schemat obiegu </a:t>
            </a:r>
            <a:r>
              <a:rPr lang="pl-PL" dirty="0" smtClean="0"/>
              <a:t> e-ZLA</a:t>
            </a:r>
            <a:endParaRPr lang="pl-PL" sz="4300" dirty="0"/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81445"/>
              </p:ext>
            </p:extLst>
          </p:nvPr>
        </p:nvGraphicFramePr>
        <p:xfrm>
          <a:off x="1029793" y="2212504"/>
          <a:ext cx="11089232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3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30250" y="6302595"/>
            <a:ext cx="544002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749639" y="1636440"/>
            <a:ext cx="1136938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829817" y="844352"/>
            <a:ext cx="9921057" cy="914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300" dirty="0"/>
              <a:t>Wydruk e-ZLA</a:t>
            </a:r>
          </a:p>
        </p:txBody>
      </p:sp>
      <p:pic>
        <p:nvPicPr>
          <p:cNvPr id="14" name="Obraz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57" y="587354"/>
            <a:ext cx="6090170" cy="8177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69753" y="844352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</a:t>
            </a:r>
            <a:r>
              <a:rPr lang="pl-PL" sz="4300" dirty="0"/>
              <a:t>Korzyści z wprowadzenia e-ZLA</a:t>
            </a:r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2915139" y="1171010"/>
            <a:ext cx="9505055" cy="7858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/>
            </a:pPr>
            <a:endParaRPr lang="pl-PL" sz="2000" b="1" dirty="0">
              <a:latin typeface="Lato" panose="020B0604020202020204" charset="-18"/>
            </a:endParaRPr>
          </a:p>
          <a:p>
            <a:pPr lvl="0" algn="just">
              <a:defRPr sz="1800"/>
            </a:pPr>
            <a:endParaRPr lang="pl-PL" sz="2000" b="1" dirty="0">
              <a:latin typeface="Lato" panose="020B0604020202020204" charset="-18"/>
            </a:endParaRPr>
          </a:p>
          <a:p>
            <a:pPr lvl="0" algn="just">
              <a:defRPr sz="1800"/>
            </a:pPr>
            <a:endParaRPr lang="pl-PL" sz="2000" b="1" dirty="0">
              <a:latin typeface="Lato" panose="020B0604020202020204" charset="-18"/>
            </a:endParaRPr>
          </a:p>
          <a:p>
            <a:pPr marL="342864" indent="-342864" algn="just">
              <a:buBlip>
                <a:blip r:embed="rId3"/>
              </a:buBlip>
              <a:defRPr sz="1800"/>
            </a:pPr>
            <a:r>
              <a:rPr lang="pl-PL" sz="2400" b="1" dirty="0">
                <a:latin typeface="Lato" panose="020B0604020202020204" charset="-18"/>
              </a:rPr>
              <a:t>S</a:t>
            </a:r>
            <a:r>
              <a:rPr lang="pl-PL" sz="2400" b="1" dirty="0" smtClean="0">
                <a:latin typeface="Lato" panose="020B0604020202020204" charset="-18"/>
              </a:rPr>
              <a:t>zybsze </a:t>
            </a:r>
            <a:r>
              <a:rPr lang="pl-PL" sz="2400" b="1" dirty="0">
                <a:latin typeface="Lato" panose="020B0604020202020204" charset="-18"/>
              </a:rPr>
              <a:t>wypełnianie zwolnienia - dane identyfikacyjne pacjenta </a:t>
            </a:r>
            <a:r>
              <a:rPr lang="pl-PL" sz="2400" b="1" dirty="0" smtClean="0">
                <a:latin typeface="Lato" panose="020B0604020202020204" charset="-18"/>
              </a:rPr>
              <a:t>zostaną </a:t>
            </a:r>
            <a:r>
              <a:rPr lang="pl-PL" sz="2400" b="1" dirty="0">
                <a:latin typeface="Lato" panose="020B0604020202020204" charset="-18"/>
              </a:rPr>
              <a:t>automatycznie uzupełnione przez system, a  jego adres czy dane płatnika lekarz będzie wybierał z wyświetlonej listy, podpowiedzi dot. kodu literowego oraz nr statystycznego </a:t>
            </a:r>
            <a:r>
              <a:rPr lang="pl-PL" sz="2400" b="1" dirty="0" smtClean="0">
                <a:latin typeface="Lato" panose="020B0604020202020204" charset="-18"/>
              </a:rPr>
              <a:t>choroby,</a:t>
            </a:r>
            <a:endParaRPr lang="pl-PL" sz="2400" b="1" dirty="0">
              <a:latin typeface="Lato" panose="020B0604020202020204" charset="-18"/>
            </a:endParaRPr>
          </a:p>
          <a:p>
            <a:pPr marL="342864" indent="-342864" algn="just">
              <a:buBlip>
                <a:blip r:embed="rId3"/>
              </a:buBlip>
              <a:defRPr sz="1800"/>
            </a:pPr>
            <a:r>
              <a:rPr lang="pl-PL" sz="2400" b="1" dirty="0">
                <a:latin typeface="Lato" panose="020B0604020202020204" charset="-18"/>
              </a:rPr>
              <a:t>S</a:t>
            </a:r>
            <a:r>
              <a:rPr lang="pl-PL" sz="2400" b="1" dirty="0" smtClean="0">
                <a:latin typeface="Lato" panose="020B0604020202020204" charset="-18"/>
              </a:rPr>
              <a:t>ystemowa  </a:t>
            </a:r>
            <a:r>
              <a:rPr lang="pl-PL" sz="2400" b="1" dirty="0">
                <a:latin typeface="Lato" panose="020B0604020202020204" charset="-18"/>
              </a:rPr>
              <a:t>weryfikacja daty początku okresu niezdolności </a:t>
            </a:r>
            <a:r>
              <a:rPr lang="pl-PL" sz="2400" b="1" dirty="0" smtClean="0">
                <a:latin typeface="Lato" panose="020B0604020202020204" charset="-18"/>
              </a:rPr>
              <a:t>                z </a:t>
            </a:r>
            <a:r>
              <a:rPr lang="pl-PL" sz="2400" b="1" dirty="0">
                <a:latin typeface="Lato" panose="020B0604020202020204" charset="-18"/>
              </a:rPr>
              <a:t>zasadami wystawiania zwolnień oraz z ostatnim wystawionym </a:t>
            </a:r>
            <a:r>
              <a:rPr lang="pl-PL" sz="2400" b="1" dirty="0" smtClean="0">
                <a:latin typeface="Lato" panose="020B0604020202020204" charset="-18"/>
              </a:rPr>
              <a:t>zwolnieniem,</a:t>
            </a:r>
            <a:endParaRPr lang="pl-PL" sz="2400" b="1" dirty="0">
              <a:latin typeface="Lato" panose="020B0604020202020204" charset="-18"/>
            </a:endParaRPr>
          </a:p>
          <a:p>
            <a:pPr marL="342864" indent="-342864" algn="just">
              <a:buBlip>
                <a:blip r:embed="rId3"/>
              </a:buBlip>
              <a:defRPr sz="1800"/>
            </a:pPr>
            <a:r>
              <a:rPr lang="pl-PL" sz="2400" b="1" dirty="0">
                <a:latin typeface="Lato" panose="020B0604020202020204" charset="-18"/>
              </a:rPr>
              <a:t>P</a:t>
            </a:r>
            <a:r>
              <a:rPr lang="pl-PL" sz="2400" b="1" dirty="0" smtClean="0">
                <a:latin typeface="Lato" panose="020B0604020202020204" charset="-18"/>
              </a:rPr>
              <a:t>rzypomnienie </a:t>
            </a:r>
            <a:r>
              <a:rPr lang="pl-PL" sz="2400" b="1" dirty="0">
                <a:latin typeface="Lato" panose="020B0604020202020204" charset="-18"/>
              </a:rPr>
              <a:t>o możliwości skierowania pacjenta na rehabilitację leczniczą ZUS, a w razie takiej potrzeby automatyczne wypełnienie </a:t>
            </a:r>
            <a:r>
              <a:rPr lang="pl-PL" sz="2400" b="1" dirty="0" smtClean="0">
                <a:latin typeface="Lato" panose="020B0604020202020204" charset="-18"/>
              </a:rPr>
              <a:t>wniosku,</a:t>
            </a:r>
            <a:endParaRPr lang="pl-PL" sz="2400" b="1" dirty="0">
              <a:latin typeface="Lato" panose="020B0604020202020204" charset="-18"/>
            </a:endParaRPr>
          </a:p>
          <a:p>
            <a:pPr marL="342864" indent="-342864" algn="just">
              <a:buBlip>
                <a:blip r:embed="rId3"/>
              </a:buBlip>
              <a:defRPr sz="1800"/>
            </a:pPr>
            <a:r>
              <a:rPr lang="pl-PL" sz="2400" b="1" dirty="0" smtClean="0">
                <a:latin typeface="Lato" panose="020B0604020202020204" charset="-18"/>
              </a:rPr>
              <a:t>Podgląd </a:t>
            </a:r>
            <a:r>
              <a:rPr lang="pl-PL" sz="2400" b="1" dirty="0">
                <a:latin typeface="Lato" panose="020B0604020202020204" charset="-18"/>
              </a:rPr>
              <a:t>zaświadczeń lekarskich wystawionych wcześniej </a:t>
            </a:r>
            <a:r>
              <a:rPr lang="pl-PL" sz="2400" b="1" dirty="0" smtClean="0">
                <a:latin typeface="Lato" panose="020B0604020202020204" charset="-18"/>
              </a:rPr>
              <a:t>pacjentowi,</a:t>
            </a:r>
            <a:endParaRPr lang="pl-PL" sz="2400" b="1" dirty="0">
              <a:latin typeface="Lato" panose="020B0604020202020204" charset="-18"/>
            </a:endParaRPr>
          </a:p>
          <a:p>
            <a:pPr marL="342864" indent="-342864" algn="just">
              <a:buBlip>
                <a:blip r:embed="rId3"/>
              </a:buBlip>
            </a:pPr>
            <a:r>
              <a:rPr lang="pl-PL" sz="2400" b="1" dirty="0" smtClean="0">
                <a:latin typeface="Lato" panose="020B0604020202020204" charset="-18"/>
              </a:rPr>
              <a:t>Brak </a:t>
            </a:r>
            <a:r>
              <a:rPr lang="pl-PL" sz="2400" b="1" dirty="0">
                <a:latin typeface="Lato" panose="020B0604020202020204" charset="-18"/>
              </a:rPr>
              <a:t>konieczności dostarczania zwolnień do ZUS oraz przechowywania drugiej </a:t>
            </a:r>
            <a:r>
              <a:rPr lang="pl-PL" sz="2400" b="1" dirty="0" smtClean="0">
                <a:latin typeface="Lato" panose="020B0604020202020204" charset="-18"/>
              </a:rPr>
              <a:t>kopii przez okres trzech lat,</a:t>
            </a:r>
            <a:endParaRPr lang="pl-PL" sz="2400" b="1" dirty="0">
              <a:latin typeface="Lato" panose="020B0604020202020204" charset="-18"/>
            </a:endParaRPr>
          </a:p>
          <a:p>
            <a:pPr marL="342864" indent="-342864" algn="just">
              <a:buBlip>
                <a:blip r:embed="rId3"/>
              </a:buBlip>
            </a:pPr>
            <a:r>
              <a:rPr lang="pl-PL" sz="2400" b="1" dirty="0" smtClean="0">
                <a:latin typeface="Lato" panose="020B0604020202020204" charset="-18"/>
              </a:rPr>
              <a:t>Brak </a:t>
            </a:r>
            <a:r>
              <a:rPr lang="pl-PL" sz="2400" b="1" dirty="0">
                <a:latin typeface="Lato" panose="020B0604020202020204" charset="-18"/>
              </a:rPr>
              <a:t>konieczności pobierania </a:t>
            </a:r>
            <a:r>
              <a:rPr lang="pl-PL" sz="2400" b="1" dirty="0" smtClean="0">
                <a:latin typeface="Lato" panose="020B0604020202020204" charset="-18"/>
              </a:rPr>
              <a:t>i rozliczania się w </a:t>
            </a:r>
            <a:r>
              <a:rPr lang="pl-PL" sz="2400" b="1" dirty="0">
                <a:latin typeface="Lato" panose="020B0604020202020204" charset="-18"/>
              </a:rPr>
              <a:t>ZUS </a:t>
            </a:r>
            <a:r>
              <a:rPr lang="pl-PL" sz="2400" b="1" dirty="0" smtClean="0">
                <a:latin typeface="Lato" panose="020B0604020202020204" charset="-18"/>
              </a:rPr>
              <a:t>z bloczków </a:t>
            </a:r>
            <a:r>
              <a:rPr lang="pl-PL" sz="2400" b="1" dirty="0">
                <a:latin typeface="Lato" panose="020B0604020202020204" charset="-18"/>
              </a:rPr>
              <a:t>formularzy ZUS </a:t>
            </a:r>
            <a:r>
              <a:rPr lang="pl-PL" sz="2400" b="1" dirty="0" smtClean="0">
                <a:latin typeface="Lato" panose="020B0604020202020204" charset="-18"/>
              </a:rPr>
              <a:t>ZLA, które stanowią tzw. „ </a:t>
            </a:r>
            <a:r>
              <a:rPr lang="pl-PL" sz="2400" b="1" i="1" dirty="0" smtClean="0">
                <a:latin typeface="Lato" panose="020B0604020202020204" charset="-18"/>
              </a:rPr>
              <a:t>Poufne. </a:t>
            </a:r>
            <a:r>
              <a:rPr lang="pl-PL" sz="2400" b="1" i="1" dirty="0">
                <a:latin typeface="Lato" panose="020B0604020202020204" charset="-18"/>
              </a:rPr>
              <a:t>D</a:t>
            </a:r>
            <a:r>
              <a:rPr lang="pl-PL" sz="2400" b="1" i="1" dirty="0" smtClean="0">
                <a:latin typeface="Lato" panose="020B0604020202020204" charset="-18"/>
              </a:rPr>
              <a:t>ruk </a:t>
            </a:r>
            <a:r>
              <a:rPr lang="pl-PL" sz="2400" b="1" i="1" dirty="0">
                <a:latin typeface="Lato" panose="020B0604020202020204" charset="-18"/>
              </a:rPr>
              <a:t>ś</a:t>
            </a:r>
            <a:r>
              <a:rPr lang="pl-PL" sz="2400" b="1" i="1" dirty="0" smtClean="0">
                <a:latin typeface="Lato" panose="020B0604020202020204" charset="-18"/>
              </a:rPr>
              <a:t>cisłego zarachowania”</a:t>
            </a:r>
            <a:endParaRPr lang="pl-PL" sz="2400" b="1" dirty="0">
              <a:latin typeface="Lato" panose="020B0604020202020204" charset="-18"/>
            </a:endParaRPr>
          </a:p>
          <a:p>
            <a:pPr marL="342864" indent="-342864">
              <a:buBlip>
                <a:blip r:embed="rId3"/>
              </a:buBlip>
              <a:defRPr sz="1800"/>
            </a:pPr>
            <a:endParaRPr lang="pl-PL" dirty="0">
              <a:latin typeface="Lato" panose="020B0604020202020204" charset="-18"/>
            </a:endParaRPr>
          </a:p>
          <a:p>
            <a:pPr marL="285721" indent="-285721">
              <a:buBlip>
                <a:blip r:embed="rId3"/>
              </a:buBlip>
              <a:defRPr sz="1800"/>
            </a:pPr>
            <a:endParaRPr lang="pl-PL" sz="1800" dirty="0">
              <a:latin typeface="Lato" panose="020B0604020202020204" charset="-18"/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2356520"/>
            <a:ext cx="2362178" cy="326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69753" y="844352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</a:t>
            </a:r>
            <a:r>
              <a:rPr lang="pl-PL" sz="4300" dirty="0"/>
              <a:t>Korzyści z wprowadzenia e-ZLA</a:t>
            </a:r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2962552" y="2147820"/>
            <a:ext cx="9505055" cy="4411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85721" indent="-285721" algn="just">
              <a:buBlip>
                <a:blip r:embed="rId3"/>
              </a:buBlip>
            </a:pPr>
            <a:r>
              <a:rPr lang="pl-PL" sz="2000" b="1" dirty="0">
                <a:latin typeface="Lato" panose="020B0604020202020204" charset="-18"/>
              </a:rPr>
              <a:t>S</a:t>
            </a:r>
            <a:r>
              <a:rPr lang="pl-PL" sz="2000" b="1" dirty="0" smtClean="0">
                <a:latin typeface="Lato" panose="020B0604020202020204" charset="-18"/>
              </a:rPr>
              <a:t>zybka </a:t>
            </a:r>
            <a:r>
              <a:rPr lang="pl-PL" sz="2000" b="1" dirty="0">
                <a:latin typeface="Lato" panose="020B0604020202020204" charset="-18"/>
              </a:rPr>
              <a:t>informacja o zwolnieniu wystawionym </a:t>
            </a:r>
            <a:r>
              <a:rPr lang="pl-PL" sz="2000" b="1" dirty="0" smtClean="0">
                <a:latin typeface="Lato" panose="020B0604020202020204" charset="-18"/>
              </a:rPr>
              <a:t>pracownikowi,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</a:pPr>
            <a:r>
              <a:rPr lang="pl-PL" sz="2000" b="1" dirty="0">
                <a:latin typeface="Lato" panose="020B0604020202020204" charset="-18"/>
              </a:rPr>
              <a:t>M</a:t>
            </a:r>
            <a:r>
              <a:rPr lang="pl-PL" sz="2000" b="1" dirty="0" smtClean="0">
                <a:latin typeface="Lato" panose="020B0604020202020204" charset="-18"/>
              </a:rPr>
              <a:t>ożliwość </a:t>
            </a:r>
            <a:r>
              <a:rPr lang="pl-PL" sz="2000" b="1" dirty="0">
                <a:latin typeface="Lato" panose="020B0604020202020204" charset="-18"/>
              </a:rPr>
              <a:t>kontroli poprawności wykorzystywania zwolnienia lekarskiego przez pracownika dla krótkich </a:t>
            </a:r>
            <a:r>
              <a:rPr lang="pl-PL" sz="2000" b="1" dirty="0" smtClean="0">
                <a:latin typeface="Lato" panose="020B0604020202020204" charset="-18"/>
              </a:rPr>
              <a:t>zwolnień,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</a:pPr>
            <a:r>
              <a:rPr lang="pl-PL" sz="2000" b="1" dirty="0">
                <a:latin typeface="Lato" panose="020B0604020202020204" charset="-18"/>
              </a:rPr>
              <a:t>B</a:t>
            </a:r>
            <a:r>
              <a:rPr lang="pl-PL" sz="2000" b="1" dirty="0" smtClean="0">
                <a:latin typeface="Lato" panose="020B0604020202020204" charset="-18"/>
              </a:rPr>
              <a:t>rak </a:t>
            </a:r>
            <a:r>
              <a:rPr lang="pl-PL" sz="2000" b="1" dirty="0">
                <a:latin typeface="Lato" panose="020B0604020202020204" charset="-18"/>
              </a:rPr>
              <a:t>konieczności sprawdzania, czy pracownik dostarczył zwolnienie w terminie </a:t>
            </a:r>
            <a:br>
              <a:rPr lang="pl-PL" sz="2000" b="1" dirty="0">
                <a:latin typeface="Lato" panose="020B0604020202020204" charset="-18"/>
              </a:rPr>
            </a:br>
            <a:r>
              <a:rPr lang="pl-PL" sz="2000" b="1" dirty="0">
                <a:latin typeface="Lato" panose="020B0604020202020204" charset="-18"/>
              </a:rPr>
              <a:t>7 dni od jego </a:t>
            </a:r>
            <a:r>
              <a:rPr lang="pl-PL" sz="2000" b="1" dirty="0" smtClean="0">
                <a:latin typeface="Lato" panose="020B0604020202020204" charset="-18"/>
              </a:rPr>
              <a:t>otrzymania, 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</a:pPr>
            <a:r>
              <a:rPr lang="pl-PL" sz="2000" b="1" dirty="0">
                <a:latin typeface="Lato" panose="020B0604020202020204" charset="-18"/>
              </a:rPr>
              <a:t>S</a:t>
            </a:r>
            <a:r>
              <a:rPr lang="pl-PL" sz="2000" b="1" dirty="0" smtClean="0">
                <a:latin typeface="Lato" panose="020B0604020202020204" charset="-18"/>
              </a:rPr>
              <a:t>tały </a:t>
            </a:r>
            <a:r>
              <a:rPr lang="pl-PL" sz="2000" b="1" dirty="0">
                <a:latin typeface="Lato" panose="020B0604020202020204" charset="-18"/>
              </a:rPr>
              <a:t>dostęp do zwolnień lekarskich pracowników i możliwość eksportu </a:t>
            </a:r>
            <a:r>
              <a:rPr lang="pl-PL" sz="2000" b="1" dirty="0" smtClean="0">
                <a:latin typeface="Lato" panose="020B0604020202020204" charset="-18"/>
              </a:rPr>
              <a:t>zwolnień.</a:t>
            </a:r>
            <a:endParaRPr lang="pl-PL" sz="2000" b="1" dirty="0">
              <a:latin typeface="Lato" panose="020B0604020202020204" charset="-18"/>
            </a:endParaRPr>
          </a:p>
          <a:p>
            <a:pPr algn="just"/>
            <a:endParaRPr lang="pl-PL" sz="2000" b="1" dirty="0">
              <a:latin typeface="Lato" panose="020B0604020202020204" charset="-18"/>
            </a:endParaRPr>
          </a:p>
          <a:p>
            <a:pPr algn="just"/>
            <a:endParaRPr lang="pl-PL" sz="2000" b="1" dirty="0">
              <a:latin typeface="Lato" panose="020B0604020202020204" charset="-18"/>
            </a:endParaRPr>
          </a:p>
          <a:p>
            <a:pPr algn="just"/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</a:pPr>
            <a:r>
              <a:rPr lang="pl-PL" sz="2000" b="1" dirty="0" smtClean="0">
                <a:latin typeface="Lato" panose="020B0604020202020204" charset="-18"/>
              </a:rPr>
              <a:t>Brak </a:t>
            </a:r>
            <a:r>
              <a:rPr lang="pl-PL" sz="2000" b="1" dirty="0">
                <a:latin typeface="Lato" panose="020B0604020202020204" charset="-18"/>
              </a:rPr>
              <a:t>konieczności dostarczania zwolnienia </a:t>
            </a:r>
            <a:r>
              <a:rPr lang="pl-PL" sz="2000" b="1" dirty="0" smtClean="0">
                <a:latin typeface="Lato" panose="020B0604020202020204" charset="-18"/>
              </a:rPr>
              <a:t>pracodawcy,</a:t>
            </a:r>
          </a:p>
          <a:p>
            <a:pPr marL="285721" indent="-285721" algn="just">
              <a:buBlip>
                <a:blip r:embed="rId3"/>
              </a:buBlip>
            </a:pPr>
            <a:r>
              <a:rPr lang="pl-PL" sz="2000" b="1" dirty="0" smtClean="0">
                <a:latin typeface="Lato" panose="020B0604020202020204" charset="-18"/>
              </a:rPr>
              <a:t>Brak </a:t>
            </a:r>
            <a:r>
              <a:rPr lang="pl-PL" sz="2000" b="1" dirty="0">
                <a:latin typeface="Lato" panose="020B0604020202020204" charset="-18"/>
              </a:rPr>
              <a:t>konieczności pilnowania terminu 7 dni na dostarczenie zwolnienia oraz brak ryzyka ewentualnego obniżenia zasiłku chorobowego czy opiekuńczego z powodu przekroczenia tego </a:t>
            </a:r>
            <a:r>
              <a:rPr lang="pl-PL" sz="2000" b="1" dirty="0" smtClean="0">
                <a:latin typeface="Lato" panose="020B0604020202020204" charset="-18"/>
              </a:rPr>
              <a:t>terminu.</a:t>
            </a:r>
            <a:endParaRPr lang="pl-PL" sz="2000" b="1" dirty="0">
              <a:latin typeface="Lato" panose="020B0604020202020204" charset="-18"/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2" y="5020816"/>
            <a:ext cx="2219430" cy="276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1" y="2140497"/>
            <a:ext cx="2218603" cy="23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1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dirty="0" smtClean="0"/>
              <a:t>Elektroniczne zwolnienie lekarskie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2" y="1308531"/>
            <a:ext cx="4896544" cy="69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44" y="1287236"/>
            <a:ext cx="5032231" cy="691117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85777" y="624069"/>
            <a:ext cx="57940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dirty="0" smtClean="0">
                <a:solidFill>
                  <a:srgbClr val="000000"/>
                </a:solidFill>
              </a:rPr>
              <a:t>Magazyn „Z życia ZUS”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dirty="0" smtClean="0"/>
              <a:t>Elektroniczne zwolnienie lekarskie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91" y="3608114"/>
            <a:ext cx="5885359" cy="44020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4" y="1624580"/>
            <a:ext cx="6076457" cy="6379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00818" y="877717"/>
            <a:ext cx="59262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sz="2800" dirty="0" smtClean="0">
                <a:solidFill>
                  <a:srgbClr val="000000"/>
                </a:solidFill>
                <a:latin typeface="Lato Bold" panose="020B0604020202020204" charset="-18"/>
              </a:rPr>
              <a:t>Strona internetowa </a:t>
            </a:r>
            <a:r>
              <a:rPr lang="pl-PL" sz="2800" dirty="0" smtClean="0">
                <a:solidFill>
                  <a:srgbClr val="000000"/>
                </a:solidFill>
                <a:latin typeface="Lato Bold" panose="020B0604020202020204" charset="-18"/>
                <a:hlinkClick r:id="rId5"/>
              </a:rPr>
              <a:t>www.zus.pl</a:t>
            </a:r>
            <a:r>
              <a:rPr lang="pl-PL" sz="2800" dirty="0" smtClean="0">
                <a:solidFill>
                  <a:srgbClr val="000000"/>
                </a:solidFill>
                <a:latin typeface="Lato Bold" panose="020B0604020202020204" charset="-18"/>
              </a:rPr>
              <a:t> </a:t>
            </a:r>
            <a:endParaRPr lang="pl-PL" sz="2800" dirty="0">
              <a:solidFill>
                <a:srgbClr val="000000"/>
              </a:solidFill>
              <a:latin typeface="Lato Bold" panose="020B060402020202020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43084" y="2860576"/>
            <a:ext cx="54726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sz="3200" dirty="0" smtClean="0">
                <a:solidFill>
                  <a:srgbClr val="000000"/>
                </a:solidFill>
                <a:latin typeface="Lato Bold" panose="020B0604020202020204" charset="-18"/>
              </a:rPr>
              <a:t>Magazyn „ZUS dla Biznesu”</a:t>
            </a:r>
            <a:endParaRPr lang="pl-PL" sz="3200" dirty="0">
              <a:solidFill>
                <a:srgbClr val="000000"/>
              </a:solidFill>
              <a:latin typeface="Lato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15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dirty="0" smtClean="0"/>
              <a:t>Elektroniczne zwolnienie lekarskie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25" y="4444752"/>
            <a:ext cx="6070731" cy="42994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75902" y="948105"/>
            <a:ext cx="60039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dirty="0" smtClean="0">
                <a:solidFill>
                  <a:srgbClr val="000000"/>
                </a:solidFill>
                <a:latin typeface="Lato Bold" panose="020B0604020202020204" charset="-18"/>
              </a:rPr>
              <a:t>Ulotki</a:t>
            </a:r>
            <a:endParaRPr lang="pl-PL" dirty="0">
              <a:solidFill>
                <a:srgbClr val="000000"/>
              </a:solidFill>
              <a:latin typeface="Lato Bold" panose="020B060402020202020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790432" y="3148608"/>
            <a:ext cx="4584884" cy="595035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sz="3200" dirty="0" smtClean="0">
                <a:solidFill>
                  <a:srgbClr val="C00000"/>
                </a:solidFill>
                <a:latin typeface="Lato Bold" panose="020B0604020202020204" charset="-18"/>
              </a:rPr>
              <a:t>Informacje dla lekarzy</a:t>
            </a:r>
            <a:endParaRPr lang="pl-PL" sz="3200" dirty="0">
              <a:solidFill>
                <a:srgbClr val="C00000"/>
              </a:solidFill>
              <a:latin typeface="Lato Bold" panose="020B0604020202020204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" y="2068488"/>
            <a:ext cx="5983274" cy="42186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dirty="0" smtClean="0"/>
              <a:t>Elektroniczne zwolnienie lekarskie</a:t>
            </a:r>
            <a:endParaRPr lang="pl-P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11" y="4660774"/>
            <a:ext cx="5976665" cy="390585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0" y="2212503"/>
            <a:ext cx="6003969" cy="422666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675902" y="948105"/>
            <a:ext cx="60039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dirty="0" smtClean="0">
                <a:solidFill>
                  <a:srgbClr val="000000"/>
                </a:solidFill>
                <a:latin typeface="Lato Bold" panose="020B0604020202020204" charset="-18"/>
              </a:rPr>
              <a:t>Ulotki</a:t>
            </a:r>
            <a:endParaRPr lang="pl-PL" dirty="0">
              <a:solidFill>
                <a:srgbClr val="000000"/>
              </a:solidFill>
              <a:latin typeface="Lato Bold" panose="020B060402020202020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62440" y="3457931"/>
            <a:ext cx="4503051" cy="533479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sz="2800" dirty="0" smtClean="0">
                <a:solidFill>
                  <a:srgbClr val="C82506">
                    <a:lumMod val="75000"/>
                  </a:srgbClr>
                </a:solidFill>
                <a:latin typeface="Lato Bold" panose="020B0604020202020204" charset="-18"/>
              </a:rPr>
              <a:t>Informacje dla pacjentów</a:t>
            </a:r>
            <a:endParaRPr lang="pl-PL" sz="2800" dirty="0">
              <a:solidFill>
                <a:srgbClr val="C82506">
                  <a:lumMod val="75000"/>
                </a:srgbClr>
              </a:solidFill>
              <a:latin typeface="Lato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305202" y="3632065"/>
            <a:ext cx="5581574" cy="18403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4000" smtClean="0">
                <a:solidFill>
                  <a:schemeClr val="bg1"/>
                </a:solidFill>
                <a:latin typeface="Lato Bold" panose="020B0604020202020204" charset="-18"/>
                <a:sym typeface="Helvetica Light"/>
              </a:rPr>
              <a:t>Dziękuję </a:t>
            </a:r>
            <a:r>
              <a:rPr lang="pl-PL" sz="4000" dirty="0" smtClean="0">
                <a:solidFill>
                  <a:schemeClr val="bg1"/>
                </a:solidFill>
                <a:latin typeface="Lato Bold" panose="020B0604020202020204" charset="-18"/>
                <a:sym typeface="Helvetica Light"/>
              </a:rPr>
              <a:t>za uwagę</a:t>
            </a:r>
            <a:r>
              <a:rPr lang="pl-PL" sz="3400" dirty="0">
                <a:latin typeface="Lato Bold" panose="020B0604020202020204" charset="-18"/>
                <a:sym typeface="Helvetica Light"/>
              </a:rPr>
              <a:t/>
            </a:r>
            <a:br>
              <a:rPr lang="pl-PL" sz="3400" dirty="0">
                <a:latin typeface="Lato Bold" panose="020B0604020202020204" charset="-18"/>
                <a:sym typeface="Helvetica Light"/>
              </a:rPr>
            </a:br>
            <a:endParaRPr lang="pl-PL" sz="2800" dirty="0">
              <a:latin typeface="Lato Bold" panose="020B0604020202020204" charset="-18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6465442" y="6248400"/>
            <a:ext cx="5269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342160" y="4372744"/>
            <a:ext cx="4176464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pl-PL" b="1" dirty="0">
                <a:latin typeface="Lato" panose="020B0604020202020204" charset="-18"/>
              </a:rPr>
              <a:t>Założenie profilu na PUE ZUS </a:t>
            </a:r>
            <a:r>
              <a:rPr lang="pl-PL" b="1" dirty="0" smtClean="0">
                <a:latin typeface="Lato" panose="020B0604020202020204" charset="-18"/>
              </a:rPr>
              <a:t>pozwoli </a:t>
            </a:r>
            <a:r>
              <a:rPr lang="pl-PL" b="1" dirty="0">
                <a:latin typeface="Lato" panose="020B0604020202020204" charset="-18"/>
              </a:rPr>
              <a:t>nie tylko na wystawianie zaświadczeń e-ZLA. PUE ZUS umożliwi przeglądanie podstawowych informacji o wszystkich zaświadczeniach wystawionych przez różnych lekarzy danemu pacjentowi.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0" y="844550"/>
            <a:ext cx="10464800" cy="1130300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dirty="0" smtClean="0"/>
              <a:t>Założenie profilu na Platformie Usług Elektronicznych  ZUS </a:t>
            </a:r>
            <a:endParaRPr lang="pl-PL" sz="4300" dirty="0"/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latin typeface="Lato" panose="020B0604020202020204" charset="-18"/>
              </a:rPr>
              <a:t>Rejestracja na Platformie Usług Elektronicznych ZUS przebiega dwuetapowo. </a:t>
            </a:r>
            <a:r>
              <a:rPr lang="pl-PL" sz="2800" b="1" dirty="0" smtClean="0">
                <a:latin typeface="Lato" panose="020B0604020202020204" charset="-18"/>
              </a:rPr>
              <a:t>Należy wejść na stronę </a:t>
            </a:r>
            <a:r>
              <a:rPr lang="pl-PL" sz="2800" b="1" dirty="0" smtClean="0">
                <a:latin typeface="Lato" panose="020B0604020202020204" charset="-18"/>
                <a:hlinkClick r:id="rId3"/>
              </a:rPr>
              <a:t>www.zus.pl</a:t>
            </a:r>
            <a:r>
              <a:rPr lang="pl-PL" sz="2800" b="1" dirty="0" smtClean="0">
                <a:latin typeface="Lato" panose="020B0604020202020204" charset="-18"/>
              </a:rPr>
              <a:t>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l-PL" sz="2800" b="1" dirty="0">
                <a:latin typeface="Lato" panose="020B0604020202020204" charset="-18"/>
              </a:rPr>
              <a:t> </a:t>
            </a:r>
            <a:r>
              <a:rPr lang="pl-PL" sz="2800" b="1" dirty="0" smtClean="0">
                <a:latin typeface="Lato" panose="020B0604020202020204" charset="-18"/>
              </a:rPr>
              <a:t>Pierwszy etap polega na zarejestrowaniu konta </a:t>
            </a:r>
            <a:r>
              <a:rPr lang="pl-PL" sz="2800" b="1" dirty="0">
                <a:latin typeface="Lato" panose="020B0604020202020204" charset="-18"/>
              </a:rPr>
              <a:t>na pue.zus.pl. </a:t>
            </a:r>
            <a:r>
              <a:rPr lang="pl-PL" sz="2800" b="1" dirty="0" smtClean="0">
                <a:latin typeface="Lato" panose="020B0604020202020204" charset="-18"/>
              </a:rPr>
              <a:t>           -na </a:t>
            </a:r>
            <a:r>
              <a:rPr lang="pl-PL" sz="2800" b="1" dirty="0">
                <a:latin typeface="Lato" panose="020B0604020202020204" charset="-18"/>
              </a:rPr>
              <a:t>końcu tego etapu </a:t>
            </a:r>
            <a:r>
              <a:rPr lang="pl-PL" sz="2800" b="1" dirty="0" smtClean="0">
                <a:latin typeface="Lato" panose="020B0604020202020204" charset="-18"/>
              </a:rPr>
              <a:t>otrzyma się potwierdzenie założenia konta </a:t>
            </a:r>
            <a:r>
              <a:rPr lang="pl-PL" sz="2800" b="1" dirty="0">
                <a:latin typeface="Lato" panose="020B0604020202020204" charset="-18"/>
              </a:rPr>
              <a:t>oraz unikalny numer </a:t>
            </a:r>
            <a:r>
              <a:rPr lang="pl-PL" sz="2800" b="1" dirty="0" smtClean="0">
                <a:latin typeface="Lato" panose="020B0604020202020204" charset="-18"/>
              </a:rPr>
              <a:t>identyfikacyjny </a:t>
            </a:r>
            <a:r>
              <a:rPr lang="pl-PL" sz="2800" b="1" dirty="0">
                <a:latin typeface="Lato" panose="020B0604020202020204" charset="-18"/>
              </a:rPr>
              <a:t>(login).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l-PL" sz="2800" b="1" dirty="0">
                <a:latin typeface="Lato" panose="020B0604020202020204" charset="-18"/>
              </a:rPr>
              <a:t>Drugim etapem rejestracji jest potwierdzenie </a:t>
            </a:r>
            <a:r>
              <a:rPr lang="pl-PL" sz="2800" b="1" dirty="0" smtClean="0">
                <a:latin typeface="Lato" panose="020B0604020202020204" charset="-18"/>
              </a:rPr>
              <a:t>tożsamości</a:t>
            </a:r>
            <a:r>
              <a:rPr lang="pl-PL" sz="2800" dirty="0"/>
              <a:t> </a:t>
            </a:r>
            <a:r>
              <a:rPr lang="pl-PL" sz="2800" dirty="0" smtClean="0"/>
              <a:t>			</a:t>
            </a:r>
            <a:r>
              <a:rPr lang="pl-PL" sz="2800" b="1" dirty="0" smtClean="0">
                <a:latin typeface="Lato" panose="020B0604020202020204" charset="-18"/>
              </a:rPr>
              <a:t>	(ze </a:t>
            </a:r>
            <a:r>
              <a:rPr lang="pl-PL" sz="2800" b="1" dirty="0">
                <a:latin typeface="Lato" panose="020B0604020202020204" charset="-18"/>
              </a:rPr>
              <a:t>względu na bezpieczeństwo danych, do których </a:t>
            </a:r>
            <a:r>
              <a:rPr lang="pl-PL" sz="2800" b="1" dirty="0" smtClean="0">
                <a:latin typeface="Lato" panose="020B0604020202020204" charset="-18"/>
              </a:rPr>
              <a:t>lekarz uzyska dostęp wymagane jest  potwierdzenie  tożsamości). </a:t>
            </a:r>
            <a:endParaRPr lang="pl-PL" sz="2800" b="1" dirty="0">
              <a:latin typeface="Lato" panose="020B0604020202020204" charset="-18"/>
            </a:endParaRPr>
          </a:p>
        </p:txBody>
      </p:sp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0" y="844550"/>
            <a:ext cx="10464800" cy="1130300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dirty="0" smtClean="0"/>
              <a:t>Założenie profilu na Platformie Usług Elektronicznych  ZUS </a:t>
            </a:r>
            <a:endParaRPr lang="pl-PL" sz="4300" dirty="0"/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latin typeface="Lato" panose="020B0604020202020204" charset="-18"/>
              </a:rPr>
              <a:t>Możesz to zrobić:</a:t>
            </a:r>
          </a:p>
          <a:p>
            <a:pPr lvl="0" algn="just"/>
            <a:r>
              <a:rPr lang="pl-PL" sz="2800" b="1" dirty="0">
                <a:latin typeface="Lato" panose="020B0604020202020204" charset="-18"/>
              </a:rPr>
              <a:t>osobiście w jednostce ZUS – wystarczy jedna krótka wizyta </a:t>
            </a:r>
            <a:r>
              <a:rPr lang="pl-PL" sz="2800" b="1" dirty="0" smtClean="0">
                <a:latin typeface="Lato" panose="020B0604020202020204" charset="-18"/>
              </a:rPr>
              <a:t>                 z </a:t>
            </a:r>
            <a:r>
              <a:rPr lang="pl-PL" sz="2800" b="1" dirty="0">
                <a:latin typeface="Lato" panose="020B0604020202020204" charset="-18"/>
              </a:rPr>
              <a:t>dokumentem potwierdzającym tożsamość, np. dowodem osobistym, albo</a:t>
            </a:r>
          </a:p>
          <a:p>
            <a:pPr lvl="0" algn="just"/>
            <a:r>
              <a:rPr lang="pl-PL" sz="2800" b="1" dirty="0">
                <a:latin typeface="Lato" panose="020B0604020202020204" charset="-18"/>
              </a:rPr>
              <a:t>elektronicznie – jeśli masz podpis elektroniczny (podpis kwalifikowany lub profil zaufany  </a:t>
            </a:r>
            <a:r>
              <a:rPr lang="pl-PL" sz="2800" b="1" dirty="0" err="1">
                <a:latin typeface="Lato" panose="020B0604020202020204" charset="-18"/>
              </a:rPr>
              <a:t>ePUAP</a:t>
            </a:r>
            <a:r>
              <a:rPr lang="pl-PL" sz="2800" b="1" dirty="0">
                <a:latin typeface="Lato" panose="020B0604020202020204" charset="-18"/>
              </a:rPr>
              <a:t>- elektronicznej </a:t>
            </a:r>
            <a:r>
              <a:rPr lang="pl-PL" sz="2800" b="1" i="1" dirty="0">
                <a:latin typeface="Lato" panose="020B0604020202020204" charset="-18"/>
              </a:rPr>
              <a:t>Platformy</a:t>
            </a:r>
            <a:r>
              <a:rPr lang="pl-PL" sz="2800" b="1" dirty="0">
                <a:latin typeface="Lato" panose="020B0604020202020204" charset="-18"/>
              </a:rPr>
              <a:t> </a:t>
            </a:r>
            <a:r>
              <a:rPr lang="pl-PL" sz="2800" b="1" i="1" dirty="0">
                <a:latin typeface="Lato" panose="020B0604020202020204" charset="-18"/>
              </a:rPr>
              <a:t>Usług Administracji Publicznej</a:t>
            </a:r>
            <a:r>
              <a:rPr lang="pl-PL" sz="2800" b="1" dirty="0">
                <a:latin typeface="Lato" panose="020B0604020202020204" charset="-18"/>
              </a:rPr>
              <a:t>) – podczas rejestracji na www.zus.pl.</a:t>
            </a:r>
          </a:p>
          <a:p>
            <a:pPr marL="0" indent="0">
              <a:buNone/>
            </a:pPr>
            <a:endParaRPr lang="pl-PL" sz="2800" b="1" dirty="0">
              <a:latin typeface="Lato" panose="020B0604020202020204" charset="-18"/>
            </a:endParaRPr>
          </a:p>
        </p:txBody>
      </p:sp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0" y="844550"/>
            <a:ext cx="10464800" cy="1130300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dirty="0" smtClean="0"/>
              <a:t>Założenie profilu na Platformie Usług Elektronicznych  ZUS </a:t>
            </a:r>
            <a:endParaRPr lang="pl-PL" sz="4300" dirty="0"/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800" b="1" dirty="0" smtClean="0">
                <a:latin typeface="Lato" panose="020B0604020202020204" charset="-18"/>
              </a:rPr>
              <a:t>Uzyskanie podpisu elektronicznego </a:t>
            </a:r>
            <a:endParaRPr lang="pl-PL" sz="2800" b="1" dirty="0">
              <a:latin typeface="Lato" panose="020B0604020202020204" charset="-18"/>
            </a:endParaRPr>
          </a:p>
          <a:p>
            <a:pPr algn="just"/>
            <a:r>
              <a:rPr lang="pl-PL" sz="2800" b="1" dirty="0">
                <a:latin typeface="Lato" panose="020B0604020202020204" charset="-18"/>
              </a:rPr>
              <a:t>E-ZLA </a:t>
            </a:r>
            <a:r>
              <a:rPr lang="pl-PL" sz="2800" b="1" dirty="0" smtClean="0">
                <a:latin typeface="Lato" panose="020B0604020202020204" charset="-18"/>
              </a:rPr>
              <a:t>trzeba będzie </a:t>
            </a:r>
            <a:r>
              <a:rPr lang="pl-PL" sz="2800" b="1" dirty="0">
                <a:latin typeface="Lato" panose="020B0604020202020204" charset="-18"/>
              </a:rPr>
              <a:t>podpisać profilem zaufanym </a:t>
            </a:r>
            <a:r>
              <a:rPr lang="pl-PL" sz="2800" b="1" dirty="0" err="1">
                <a:latin typeface="Lato" panose="020B0604020202020204" charset="-18"/>
              </a:rPr>
              <a:t>ePUAP</a:t>
            </a:r>
            <a:r>
              <a:rPr lang="pl-PL" sz="2800" b="1" dirty="0">
                <a:latin typeface="Lato" panose="020B0604020202020204" charset="-18"/>
              </a:rPr>
              <a:t> albo podpisem kwalifikowanym. </a:t>
            </a:r>
          </a:p>
          <a:p>
            <a:pPr algn="just"/>
            <a:r>
              <a:rPr lang="pl-PL" sz="2800" b="1" dirty="0">
                <a:latin typeface="Lato" panose="020B0604020202020204" charset="-18"/>
              </a:rPr>
              <a:t>Profil zaufany </a:t>
            </a:r>
            <a:r>
              <a:rPr lang="pl-PL" sz="2800" b="1" dirty="0" err="1">
                <a:latin typeface="Lato" panose="020B0604020202020204" charset="-18"/>
              </a:rPr>
              <a:t>ePUAP</a:t>
            </a:r>
            <a:r>
              <a:rPr lang="pl-PL" sz="2800" b="1" dirty="0">
                <a:latin typeface="Lato" panose="020B0604020202020204" charset="-18"/>
              </a:rPr>
              <a:t> jest bezpłatny. Aby go uzyskać, trzeba założyć konto na stronie epuap.gov.pl, złożyć wniosek o profil zaufany i potwierdzić tożsamość, np. w jednostce ZUS albo </a:t>
            </a:r>
            <a:r>
              <a:rPr lang="pl-PL" sz="2800" b="1" dirty="0" smtClean="0">
                <a:latin typeface="Lato" panose="020B0604020202020204" charset="-18"/>
              </a:rPr>
              <a:t>                  w </a:t>
            </a:r>
            <a:r>
              <a:rPr lang="pl-PL" sz="2800" b="1" dirty="0">
                <a:latin typeface="Lato" panose="020B0604020202020204" charset="-18"/>
              </a:rPr>
              <a:t>urzędzie miasta lub gminy. </a:t>
            </a:r>
          </a:p>
          <a:p>
            <a:pPr algn="just"/>
            <a:r>
              <a:rPr lang="pl-PL" sz="2800" b="1" dirty="0">
                <a:latin typeface="Lato" panose="020B0604020202020204" charset="-18"/>
              </a:rPr>
              <a:t>Podpis kwalifikowany wydają uprawnione centra certyfikacji. Jest to usługa płatna. Jej koszt zależy m.in. od okresu ważności, na jaki certyfikat zostaje wydany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0" y="844550"/>
            <a:ext cx="10464800" cy="1130300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dirty="0" smtClean="0"/>
              <a:t>Założenie profilu na Platformie Usług Elektronicznych  ZUS </a:t>
            </a:r>
            <a:endParaRPr lang="pl-PL" sz="4300" dirty="0"/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75901" y="163644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979662" y="988369"/>
            <a:ext cx="7468618" cy="225673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Najważniejsze zmiany w przepisach</a:t>
            </a:r>
          </a:p>
        </p:txBody>
      </p:sp>
      <p:sp>
        <p:nvSpPr>
          <p:cNvPr id="50" name="Shape 50"/>
          <p:cNvSpPr/>
          <p:nvPr/>
        </p:nvSpPr>
        <p:spPr>
          <a:xfrm>
            <a:off x="4990232" y="1348408"/>
            <a:ext cx="7128792" cy="161412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1" name="Shape 51"/>
          <p:cNvSpPr/>
          <p:nvPr/>
        </p:nvSpPr>
        <p:spPr>
          <a:xfrm>
            <a:off x="4831708" y="2513650"/>
            <a:ext cx="7863380" cy="502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85721" indent="-285721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2000" b="1" dirty="0" smtClean="0">
                <a:latin typeface="Lato" panose="020B0604020202020204" charset="-18"/>
              </a:rPr>
              <a:t>Wystawianie  </a:t>
            </a:r>
            <a:r>
              <a:rPr lang="pl-PL" sz="2000" b="1" dirty="0">
                <a:latin typeface="Lato" panose="020B0604020202020204" charset="-18"/>
              </a:rPr>
              <a:t>zaświadczeń w formie dokumentu elektronicznego uwierzytelnionego certyfikatem kwalifikowanym lub profilem zaufanym </a:t>
            </a:r>
            <a:r>
              <a:rPr lang="pl-PL" sz="2000" b="1" dirty="0" err="1">
                <a:latin typeface="Lato" panose="020B0604020202020204" charset="-18"/>
              </a:rPr>
              <a:t>ePUAP</a:t>
            </a:r>
            <a:r>
              <a:rPr lang="pl-PL" sz="2000" b="1" dirty="0">
                <a:latin typeface="Lato" panose="020B0604020202020204" charset="-18"/>
              </a:rPr>
              <a:t>   (art. 55</a:t>
            </a:r>
            <a:r>
              <a:rPr lang="pl-PL" sz="2000" b="1" dirty="0" smtClean="0">
                <a:latin typeface="Lato" panose="020B0604020202020204" charset="-18"/>
              </a:rPr>
              <a:t>),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2000" b="1" dirty="0">
                <a:latin typeface="Lato" panose="020B0604020202020204" charset="-18"/>
              </a:rPr>
              <a:t>U</a:t>
            </a:r>
            <a:r>
              <a:rPr lang="pl-PL" sz="2000" b="1" dirty="0" smtClean="0">
                <a:latin typeface="Lato" panose="020B0604020202020204" charset="-18"/>
              </a:rPr>
              <a:t>dostępnianie </a:t>
            </a:r>
            <a:r>
              <a:rPr lang="pl-PL" sz="2000" b="1" dirty="0">
                <a:latin typeface="Lato" panose="020B0604020202020204" charset="-18"/>
              </a:rPr>
              <a:t>danych zgromadzonych w rejestrach ZUS, informacji o wcześniejszych zwolnieniach lekarskich wystawionych ubezpieczonemu, informacji czy płatnik posiada profil </a:t>
            </a:r>
            <a:r>
              <a:rPr lang="pl-PL" sz="2000" b="1" dirty="0" smtClean="0">
                <a:latin typeface="Lato" panose="020B0604020202020204" charset="-18"/>
              </a:rPr>
              <a:t>informacyjny   </a:t>
            </a:r>
            <a:r>
              <a:rPr lang="pl-PL" sz="2000" b="1" dirty="0">
                <a:latin typeface="Lato" panose="020B0604020202020204" charset="-18"/>
              </a:rPr>
              <a:t>(art. 55a ust. 2</a:t>
            </a:r>
            <a:r>
              <a:rPr lang="pl-PL" sz="2000" b="1" dirty="0" smtClean="0">
                <a:latin typeface="Lato" panose="020B0604020202020204" charset="-18"/>
              </a:rPr>
              <a:t>),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2000" b="1" dirty="0">
                <a:latin typeface="Lato" panose="020B0604020202020204" charset="-18"/>
              </a:rPr>
              <a:t>W</a:t>
            </a:r>
            <a:r>
              <a:rPr lang="pl-PL" sz="2000" b="1" dirty="0" smtClean="0">
                <a:latin typeface="Lato" panose="020B0604020202020204" charset="-18"/>
              </a:rPr>
              <a:t>ystawienie </a:t>
            </a:r>
            <a:r>
              <a:rPr lang="pl-PL" sz="2000" b="1" dirty="0">
                <a:latin typeface="Lato" panose="020B0604020202020204" charset="-18"/>
              </a:rPr>
              <a:t>zaświadczenia lekarskiego na formularzu wydrukowanym z systemu  PUE w sytuacji braku możliwości wystawienia zaświadczenia elektronicznego (art. 55a ust. 7</a:t>
            </a:r>
            <a:r>
              <a:rPr lang="pl-PL" sz="2000" b="1" dirty="0" smtClean="0">
                <a:latin typeface="Lato" panose="020B0604020202020204" charset="-18"/>
              </a:rPr>
              <a:t>),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2000" b="1" dirty="0">
                <a:latin typeface="Lato" panose="020B0604020202020204" charset="-18"/>
              </a:rPr>
              <a:t>E</a:t>
            </a:r>
            <a:r>
              <a:rPr lang="pl-PL" sz="2000" b="1" dirty="0" smtClean="0">
                <a:latin typeface="Lato" panose="020B0604020202020204" charset="-18"/>
              </a:rPr>
              <a:t>lektronizacja </a:t>
            </a:r>
            <a:r>
              <a:rPr lang="pl-PL" sz="2000" b="1" dirty="0">
                <a:latin typeface="Lato" panose="020B0604020202020204" charset="-18"/>
              </a:rPr>
              <a:t>w terminie 3 dni od wystawienia zaświadczenia  na formularzu wydrukowanym z PUE lub 3 dni od ustania przyczyny uniemożliwiającej wystawienie </a:t>
            </a:r>
            <a:r>
              <a:rPr lang="pl-PL" sz="2000" b="1" dirty="0" err="1">
                <a:latin typeface="Lato" panose="020B0604020202020204" charset="-18"/>
              </a:rPr>
              <a:t>eZLA</a:t>
            </a:r>
            <a:r>
              <a:rPr lang="pl-PL" sz="2000" b="1" dirty="0">
                <a:latin typeface="Lato" panose="020B0604020202020204" charset="-18"/>
              </a:rPr>
              <a:t>  (art. 55a ust. 9</a:t>
            </a:r>
            <a:r>
              <a:rPr lang="pl-PL" sz="2000" b="1" dirty="0" smtClean="0">
                <a:latin typeface="Lato" panose="020B0604020202020204" charset="-18"/>
              </a:rPr>
              <a:t>),</a:t>
            </a:r>
            <a:endParaRPr lang="pl-PL" sz="2000" b="1" dirty="0">
              <a:latin typeface="Lato" panose="020B0604020202020204" charset="-18"/>
            </a:endParaRPr>
          </a:p>
          <a:p>
            <a:pPr marL="285721" indent="-285721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2000" b="1" dirty="0">
                <a:latin typeface="Lato" panose="020B0604020202020204" charset="-18"/>
              </a:rPr>
              <a:t>W</a:t>
            </a:r>
            <a:r>
              <a:rPr lang="pl-PL" sz="2000" b="1" dirty="0" smtClean="0">
                <a:latin typeface="Lato" panose="020B0604020202020204" charset="-18"/>
              </a:rPr>
              <a:t> </a:t>
            </a:r>
            <a:r>
              <a:rPr lang="pl-PL" sz="2000" b="1" dirty="0">
                <a:latin typeface="Lato" panose="020B0604020202020204" charset="-18"/>
              </a:rPr>
              <a:t>przypadku błędu w </a:t>
            </a:r>
            <a:r>
              <a:rPr lang="pl-PL" sz="2000" b="1" dirty="0" err="1">
                <a:latin typeface="Lato" panose="020B0604020202020204" charset="-18"/>
              </a:rPr>
              <a:t>eZLA</a:t>
            </a:r>
            <a:r>
              <a:rPr lang="pl-PL" sz="2000" b="1" dirty="0">
                <a:latin typeface="Lato" panose="020B0604020202020204" charset="-18"/>
              </a:rPr>
              <a:t>, konieczność wysłania informacji o  stwierdzeniu nieważności zwolnienia i ewentualne wystawienie  nowego  zwolnienia  (art.  58a</a:t>
            </a:r>
            <a:r>
              <a:rPr lang="pl-PL" sz="2000" b="1" dirty="0" smtClean="0">
                <a:latin typeface="Lato" panose="020B0604020202020204" charset="-18"/>
              </a:rPr>
              <a:t>).</a:t>
            </a:r>
            <a:endParaRPr lang="pl-PL" sz="2000" b="1" dirty="0">
              <a:latin typeface="Lato" panose="020B060402020202020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49299" y="6738074"/>
            <a:ext cx="2467342" cy="64633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pl-PL" dirty="0" smtClean="0">
                <a:solidFill>
                  <a:srgbClr val="2C3C58"/>
                </a:solidFill>
              </a:rPr>
              <a:t>Dla lekarzy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0" y="1132383"/>
            <a:ext cx="3815679" cy="52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62890" y="569934"/>
            <a:ext cx="10464801" cy="113015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 </a:t>
            </a:r>
            <a:r>
              <a:rPr lang="pl-PL" sz="4300" dirty="0"/>
              <a:t>Ważne terminy wynikające z ustawy</a:t>
            </a:r>
          </a:p>
        </p:txBody>
      </p:sp>
      <p:sp>
        <p:nvSpPr>
          <p:cNvPr id="40" name="Shape 40"/>
          <p:cNvSpPr/>
          <p:nvPr/>
        </p:nvSpPr>
        <p:spPr>
          <a:xfrm>
            <a:off x="675902" y="-18115"/>
            <a:ext cx="12262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31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642871" y="1276400"/>
            <a:ext cx="9721079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344985" y="1488431"/>
            <a:ext cx="12107259" cy="693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20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400" b="1" dirty="0" smtClean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400" b="1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400" b="1" u="sng" dirty="0" smtClean="0">
                <a:latin typeface="Lato" panose="020B0604020202020204" charset="-18"/>
              </a:rPr>
              <a:t>Od </a:t>
            </a:r>
            <a:r>
              <a:rPr lang="pl-PL" sz="2400" b="1" u="sng" dirty="0">
                <a:latin typeface="Lato" panose="020B0604020202020204" charset="-18"/>
              </a:rPr>
              <a:t>1 stycznia 2016 r. </a:t>
            </a:r>
          </a:p>
          <a:p>
            <a:pPr lvl="0">
              <a:defRPr sz="1800"/>
            </a:pPr>
            <a:r>
              <a:rPr lang="pl-PL" sz="2400" dirty="0">
                <a:latin typeface="Lato" panose="020B0604020202020204" charset="-18"/>
              </a:rPr>
              <a:t>lekarze będą mieli możliwość wystawiania zaświadczeń lekarskich w formie dokumentu </a:t>
            </a:r>
            <a:r>
              <a:rPr lang="pl-PL" sz="2400" dirty="0" smtClean="0">
                <a:latin typeface="Lato" panose="020B0604020202020204" charset="-18"/>
              </a:rPr>
              <a:t>elektronicznego.</a:t>
            </a:r>
          </a:p>
          <a:p>
            <a:pPr lvl="0">
              <a:defRPr sz="1800"/>
            </a:pPr>
            <a:endParaRPr lang="pl-PL" sz="24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400" dirty="0">
              <a:latin typeface="Lato" panose="020B0604020202020204" charset="-18"/>
            </a:endParaRPr>
          </a:p>
          <a:p>
            <a:pPr lvl="0">
              <a:defRPr sz="1800"/>
            </a:pPr>
            <a:r>
              <a:rPr lang="pl-PL" sz="2400" b="1" u="sng" dirty="0">
                <a:latin typeface="Lato" panose="020B0604020202020204" charset="-18"/>
              </a:rPr>
              <a:t>O</a:t>
            </a:r>
            <a:r>
              <a:rPr lang="pl-PL" sz="2400" b="1" u="sng" dirty="0" smtClean="0">
                <a:latin typeface="Lato" panose="020B0604020202020204" charset="-18"/>
              </a:rPr>
              <a:t>d </a:t>
            </a:r>
            <a:r>
              <a:rPr lang="pl-PL" sz="2400" b="1" u="sng" dirty="0">
                <a:latin typeface="Lato" panose="020B0604020202020204" charset="-18"/>
              </a:rPr>
              <a:t>1 stycznia 2016 r. do 31 grudnia 2017 r.</a:t>
            </a:r>
          </a:p>
          <a:p>
            <a:pPr lvl="0">
              <a:defRPr sz="1800"/>
            </a:pPr>
            <a:r>
              <a:rPr lang="pl-PL" sz="2400" dirty="0">
                <a:latin typeface="Lato" panose="020B0604020202020204" charset="-18"/>
              </a:rPr>
              <a:t>możliwość wystawiania zaświadczeń lekarskich na dotychczasowych </a:t>
            </a:r>
            <a:r>
              <a:rPr lang="pl-PL" sz="2400" dirty="0" smtClean="0">
                <a:latin typeface="Lato" panose="020B0604020202020204" charset="-18"/>
              </a:rPr>
              <a:t>zasadach.</a:t>
            </a:r>
            <a:endParaRPr lang="pl-PL" sz="24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4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4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 smtClean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 smtClean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 smtClean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 smtClean="0">
              <a:latin typeface="Lato" panose="020B0604020202020204" charset="-18"/>
            </a:endParaRPr>
          </a:p>
          <a:p>
            <a:pPr lvl="0">
              <a:defRPr sz="1800"/>
            </a:pPr>
            <a:endParaRPr lang="pl-PL" sz="2000" dirty="0">
              <a:latin typeface="Lato" panose="020B0604020202020204" charset="-18"/>
            </a:endParaRPr>
          </a:p>
        </p:txBody>
      </p:sp>
      <p:sp>
        <p:nvSpPr>
          <p:cNvPr id="8" name="Shape 41"/>
          <p:cNvSpPr/>
          <p:nvPr/>
        </p:nvSpPr>
        <p:spPr>
          <a:xfrm>
            <a:off x="2997784" y="96895"/>
            <a:ext cx="36820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2383</Words>
  <Application>Microsoft Office PowerPoint</Application>
  <PresentationFormat>Niestandardowy</PresentationFormat>
  <Paragraphs>270</Paragraphs>
  <Slides>37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37</vt:i4>
      </vt:variant>
    </vt:vector>
  </HeadingPairs>
  <TitlesOfParts>
    <vt:vector size="47" baseType="lpstr">
      <vt:lpstr>Arial</vt:lpstr>
      <vt:lpstr>Helvetica Light</vt:lpstr>
      <vt:lpstr>Lato Light</vt:lpstr>
      <vt:lpstr>Lato Bold</vt:lpstr>
      <vt:lpstr>Helvetica Neue</vt:lpstr>
      <vt:lpstr>Calibri</vt:lpstr>
      <vt:lpstr>Lato</vt:lpstr>
      <vt:lpstr>White</vt:lpstr>
      <vt:lpstr>2_Motyw pakietu Office</vt:lpstr>
      <vt:lpstr>3_Motyw pakietu Office</vt:lpstr>
      <vt:lpstr>Elektroniczne zwolnienia lekarskie  – e ZLA                </vt:lpstr>
      <vt:lpstr>Elektroniczne zwolnienia lekarskie – e ZLA                </vt:lpstr>
      <vt:lpstr>  Schemat obiegu  e-ZLA</vt:lpstr>
      <vt:lpstr>  Założenie profilu na Platformie Usług Elektronicznych  ZUS </vt:lpstr>
      <vt:lpstr>  Założenie profilu na Platformie Usług Elektronicznych  ZUS </vt:lpstr>
      <vt:lpstr>  Założenie profilu na Platformie Usług Elektronicznych  ZUS </vt:lpstr>
      <vt:lpstr>  Założenie profilu na Platformie Usług Elektronicznych  ZUS </vt:lpstr>
      <vt:lpstr>Najważniejsze zmiany w przepisach</vt:lpstr>
      <vt:lpstr>  Ważne terminy wynikające z ustawy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Zmiany na portalu PUE - lekarz</vt:lpstr>
      <vt:lpstr>Wydruk e-ZLA</vt:lpstr>
      <vt:lpstr> Korzyści z wprowadzenia e-ZLA</vt:lpstr>
      <vt:lpstr> Korzyści z wprowadzenia e-ZLA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tekst tytułowy</dc:title>
  <dc:creator>Stefaniak, Zofia</dc:creator>
  <cp:lastModifiedBy>Winciunas, Piotr</cp:lastModifiedBy>
  <cp:revision>222</cp:revision>
  <cp:lastPrinted>2015-10-18T11:56:19Z</cp:lastPrinted>
  <dcterms:modified xsi:type="dcterms:W3CDTF">2015-10-22T07:16:53Z</dcterms:modified>
</cp:coreProperties>
</file>